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1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57.xml" ContentType="application/vnd.openxmlformats-officedocument.presentationml.slide+xml"/>
  <Override PartName="/ppt/slides/slide56.xml" ContentType="application/vnd.openxmlformats-officedocument.presentationml.slide+xml"/>
  <Override PartName="/ppt/slides/slide55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76.xml" ContentType="application/vnd.openxmlformats-officedocument.presentationml.slide+xml"/>
  <Override PartName="/ppt/slides/slide75.xml" ContentType="application/vnd.openxmlformats-officedocument.presentationml.slide+xml"/>
  <Override PartName="/ppt/slides/slide74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48.xml" ContentType="application/vnd.openxmlformats-officedocument.presentationml.slide+xml"/>
  <Override PartName="/ppt/slides/slide47.xml" ContentType="application/vnd.openxmlformats-officedocument.presentationml.slide+xml"/>
  <Override PartName="/ppt/slides/slide46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0.xml" ContentType="application/vnd.openxmlformats-officedocument.presentationml.slide+xml"/>
  <Override PartName="/ppt/slides/slide19.xml" ContentType="application/vnd.openxmlformats-officedocument.presentationml.slide+xml"/>
  <Override PartName="/ppt/slides/slide18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39.xml" ContentType="application/vnd.openxmlformats-officedocument.presentationml.slide+xml"/>
  <Override PartName="/ppt/slides/slide38.xml" ContentType="application/vnd.openxmlformats-officedocument.presentationml.slide+xml"/>
  <Override PartName="/ppt/slides/slide37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10.xml" ContentType="application/vnd.openxmlformats-officedocument.presentationml.slide+xml"/>
  <Override PartName="/ppt/slides/slide83.xml" ContentType="application/vnd.openxmlformats-officedocument.presentationml.slide+xml"/>
  <Override PartName="/ppt/slides/slide85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16.xml" ContentType="application/vnd.openxmlformats-officedocument.presentationml.slide+xml"/>
  <Override PartName="/ppt/slides/slide115.xml" ContentType="application/vnd.openxmlformats-officedocument.presentationml.slide+xml"/>
  <Override PartName="/ppt/slides/slide114.xml" ContentType="application/vnd.openxmlformats-officedocument.presentationml.slide+xml"/>
  <Override PartName="/ppt/slides/slide113.xml" ContentType="application/vnd.openxmlformats-officedocument.presentationml.slide+xml"/>
  <Override PartName="/ppt/slides/slide112.xml" ContentType="application/vnd.openxmlformats-officedocument.presentationml.slide+xml"/>
  <Override PartName="/ppt/slides/slide111.xml" ContentType="application/vnd.openxmlformats-officedocument.presentationml.slide+xml"/>
  <Override PartName="/ppt/slides/slide84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124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10.xml" ContentType="application/vnd.openxmlformats-officedocument.presentationml.slide+xml"/>
  <Override PartName="/ppt/slides/slide121.xml" ContentType="application/vnd.openxmlformats-officedocument.presentationml.slide+xml"/>
  <Override PartName="/ppt/slides/slide108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1.xml" ContentType="application/vnd.openxmlformats-officedocument.presentationml.slide+xml"/>
  <Override PartName="/ppt/slides/slide90.xml" ContentType="application/vnd.openxmlformats-officedocument.presentationml.slide+xml"/>
  <Override PartName="/ppt/slides/slide89.xml" ContentType="application/vnd.openxmlformats-officedocument.presentationml.slide+xml"/>
  <Override PartName="/ppt/slides/slide88.xml" ContentType="application/vnd.openxmlformats-officedocument.presentationml.slide+xml"/>
  <Override PartName="/ppt/slides/slide87.xml" ContentType="application/vnd.openxmlformats-officedocument.presentationml.slide+xml"/>
  <Override PartName="/ppt/slides/slide86.xml" ContentType="application/vnd.openxmlformats-officedocument.presentationml.slide+xml"/>
  <Override PartName="/ppt/slides/slide96.xml" ContentType="application/vnd.openxmlformats-officedocument.presentationml.slide+xml"/>
  <Override PartName="/ppt/slides/slide109.xml" ContentType="application/vnd.openxmlformats-officedocument.presentationml.slide+xml"/>
  <Override PartName="/ppt/slides/slide98.xml" ContentType="application/vnd.openxmlformats-officedocument.presentationml.slide+xml"/>
  <Override PartName="/ppt/slides/slide107.xml" ContentType="application/vnd.openxmlformats-officedocument.presentationml.slide+xml"/>
  <Override PartName="/ppt/slides/slide106.xml" ContentType="application/vnd.openxmlformats-officedocument.presentationml.slide+xml"/>
  <Override PartName="/ppt/slides/slide105.xml" ContentType="application/vnd.openxmlformats-officedocument.presentationml.slide+xml"/>
  <Override PartName="/ppt/slides/slide104.xml" ContentType="application/vnd.openxmlformats-officedocument.presentationml.slide+xml"/>
  <Override PartName="/ppt/slides/slide97.xml" ContentType="application/vnd.openxmlformats-officedocument.presentationml.slide+xml"/>
  <Override PartName="/ppt/slides/slide102.xml" ContentType="application/vnd.openxmlformats-officedocument.presentationml.slide+xml"/>
  <Override PartName="/ppt/slides/slide99.xml" ContentType="application/vnd.openxmlformats-officedocument.presentationml.slide+xml"/>
  <Override PartName="/ppt/slides/slide103.xml" ContentType="application/vnd.openxmlformats-officedocument.presentationml.slide+xml"/>
  <Override PartName="/ppt/slides/slide101.xml" ContentType="application/vnd.openxmlformats-officedocument.presentationml.slide+xml"/>
  <Override PartName="/ppt/slides/slide100.xml" ContentType="application/vnd.openxmlformats-officedocument.presentationml.slide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60" r:id="rId2"/>
  </p:sldMasterIdLst>
  <p:sldIdLst>
    <p:sldId id="267" r:id="rId3"/>
    <p:sldId id="262" r:id="rId4"/>
    <p:sldId id="454" r:id="rId5"/>
    <p:sldId id="455" r:id="rId6"/>
    <p:sldId id="456" r:id="rId7"/>
    <p:sldId id="457" r:id="rId8"/>
    <p:sldId id="458" r:id="rId9"/>
    <p:sldId id="459" r:id="rId10"/>
    <p:sldId id="460" r:id="rId11"/>
    <p:sldId id="461" r:id="rId12"/>
    <p:sldId id="462" r:id="rId13"/>
    <p:sldId id="463" r:id="rId14"/>
    <p:sldId id="464" r:id="rId15"/>
    <p:sldId id="465" r:id="rId16"/>
    <p:sldId id="466" r:id="rId17"/>
    <p:sldId id="467" r:id="rId18"/>
    <p:sldId id="468" r:id="rId19"/>
    <p:sldId id="469" r:id="rId20"/>
    <p:sldId id="470" r:id="rId21"/>
    <p:sldId id="471" r:id="rId22"/>
    <p:sldId id="472" r:id="rId23"/>
    <p:sldId id="473" r:id="rId24"/>
    <p:sldId id="474" r:id="rId25"/>
    <p:sldId id="475" r:id="rId26"/>
    <p:sldId id="476" r:id="rId27"/>
    <p:sldId id="477" r:id="rId28"/>
    <p:sldId id="478" r:id="rId29"/>
    <p:sldId id="479" r:id="rId30"/>
    <p:sldId id="480" r:id="rId31"/>
    <p:sldId id="481" r:id="rId32"/>
    <p:sldId id="482" r:id="rId33"/>
    <p:sldId id="483" r:id="rId34"/>
    <p:sldId id="484" r:id="rId35"/>
    <p:sldId id="485" r:id="rId36"/>
    <p:sldId id="486" r:id="rId37"/>
    <p:sldId id="487" r:id="rId38"/>
    <p:sldId id="488" r:id="rId39"/>
    <p:sldId id="489" r:id="rId40"/>
    <p:sldId id="490" r:id="rId41"/>
    <p:sldId id="491" r:id="rId42"/>
    <p:sldId id="492" r:id="rId43"/>
    <p:sldId id="493" r:id="rId44"/>
    <p:sldId id="494" r:id="rId45"/>
    <p:sldId id="495" r:id="rId46"/>
    <p:sldId id="496" r:id="rId47"/>
    <p:sldId id="497" r:id="rId48"/>
    <p:sldId id="498" r:id="rId49"/>
    <p:sldId id="499" r:id="rId50"/>
    <p:sldId id="500" r:id="rId51"/>
    <p:sldId id="501" r:id="rId52"/>
    <p:sldId id="502" r:id="rId53"/>
    <p:sldId id="503" r:id="rId54"/>
    <p:sldId id="504" r:id="rId55"/>
    <p:sldId id="505" r:id="rId56"/>
    <p:sldId id="506" r:id="rId57"/>
    <p:sldId id="507" r:id="rId58"/>
    <p:sldId id="508" r:id="rId59"/>
    <p:sldId id="509" r:id="rId60"/>
    <p:sldId id="510" r:id="rId61"/>
    <p:sldId id="511" r:id="rId62"/>
    <p:sldId id="512" r:id="rId63"/>
    <p:sldId id="513" r:id="rId64"/>
    <p:sldId id="514" r:id="rId65"/>
    <p:sldId id="515" r:id="rId66"/>
    <p:sldId id="516" r:id="rId67"/>
    <p:sldId id="517" r:id="rId68"/>
    <p:sldId id="518" r:id="rId69"/>
    <p:sldId id="519" r:id="rId70"/>
    <p:sldId id="520" r:id="rId71"/>
    <p:sldId id="521" r:id="rId72"/>
    <p:sldId id="522" r:id="rId73"/>
    <p:sldId id="523" r:id="rId74"/>
    <p:sldId id="524" r:id="rId75"/>
    <p:sldId id="525" r:id="rId76"/>
    <p:sldId id="526" r:id="rId77"/>
    <p:sldId id="533" r:id="rId78"/>
    <p:sldId id="534" r:id="rId79"/>
    <p:sldId id="535" r:id="rId80"/>
    <p:sldId id="536" r:id="rId81"/>
    <p:sldId id="537" r:id="rId82"/>
    <p:sldId id="538" r:id="rId83"/>
    <p:sldId id="539" r:id="rId84"/>
    <p:sldId id="540" r:id="rId85"/>
    <p:sldId id="541" r:id="rId86"/>
    <p:sldId id="542" r:id="rId87"/>
    <p:sldId id="543" r:id="rId88"/>
    <p:sldId id="544" r:id="rId89"/>
    <p:sldId id="545" r:id="rId90"/>
    <p:sldId id="546" r:id="rId91"/>
    <p:sldId id="547" r:id="rId92"/>
    <p:sldId id="548" r:id="rId93"/>
    <p:sldId id="549" r:id="rId94"/>
    <p:sldId id="550" r:id="rId95"/>
    <p:sldId id="551" r:id="rId96"/>
    <p:sldId id="552" r:id="rId97"/>
    <p:sldId id="553" r:id="rId98"/>
    <p:sldId id="554" r:id="rId99"/>
    <p:sldId id="527" r:id="rId100"/>
    <p:sldId id="528" r:id="rId101"/>
    <p:sldId id="529" r:id="rId102"/>
    <p:sldId id="530" r:id="rId103"/>
    <p:sldId id="531" r:id="rId104"/>
    <p:sldId id="532" r:id="rId105"/>
    <p:sldId id="555" r:id="rId106"/>
    <p:sldId id="556" r:id="rId107"/>
    <p:sldId id="557" r:id="rId108"/>
    <p:sldId id="558" r:id="rId109"/>
    <p:sldId id="559" r:id="rId110"/>
    <p:sldId id="560" r:id="rId111"/>
    <p:sldId id="561" r:id="rId112"/>
    <p:sldId id="562" r:id="rId113"/>
    <p:sldId id="563" r:id="rId114"/>
    <p:sldId id="564" r:id="rId115"/>
    <p:sldId id="565" r:id="rId116"/>
    <p:sldId id="566" r:id="rId117"/>
    <p:sldId id="567" r:id="rId118"/>
    <p:sldId id="568" r:id="rId119"/>
    <p:sldId id="569" r:id="rId120"/>
    <p:sldId id="570" r:id="rId121"/>
    <p:sldId id="571" r:id="rId122"/>
    <p:sldId id="572" r:id="rId123"/>
    <p:sldId id="573" r:id="rId124"/>
    <p:sldId id="574" r:id="rId125"/>
    <p:sldId id="575" r:id="rId12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369" autoAdjust="0"/>
    <p:restoredTop sz="94667" autoAdjust="0"/>
  </p:normalViewPr>
  <p:slideViewPr>
    <p:cSldViewPr>
      <p:cViewPr>
        <p:scale>
          <a:sx n="73" d="100"/>
          <a:sy n="73" d="100"/>
        </p:scale>
        <p:origin x="-780" y="-7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slide" Target="slides/slide115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63" Type="http://schemas.openxmlformats.org/officeDocument/2006/relationships/slide" Target="slides/slide61.xml"/><Relationship Id="rId84" Type="http://schemas.openxmlformats.org/officeDocument/2006/relationships/slide" Target="slides/slide82.xml"/><Relationship Id="rId16" Type="http://schemas.openxmlformats.org/officeDocument/2006/relationships/slide" Target="slides/slide14.xml"/><Relationship Id="rId107" Type="http://schemas.openxmlformats.org/officeDocument/2006/relationships/slide" Target="slides/slide105.xml"/><Relationship Id="rId11" Type="http://schemas.openxmlformats.org/officeDocument/2006/relationships/slide" Target="slides/slide9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74" Type="http://schemas.openxmlformats.org/officeDocument/2006/relationships/slide" Target="slides/slide72.xml"/><Relationship Id="rId79" Type="http://schemas.openxmlformats.org/officeDocument/2006/relationships/slide" Target="slides/slide77.xml"/><Relationship Id="rId102" Type="http://schemas.openxmlformats.org/officeDocument/2006/relationships/slide" Target="slides/slide100.xml"/><Relationship Id="rId123" Type="http://schemas.openxmlformats.org/officeDocument/2006/relationships/slide" Target="slides/slide121.xml"/><Relationship Id="rId128" Type="http://schemas.openxmlformats.org/officeDocument/2006/relationships/viewProps" Target="viewProps.xml"/><Relationship Id="rId5" Type="http://schemas.openxmlformats.org/officeDocument/2006/relationships/slide" Target="slides/slide3.xml"/><Relationship Id="rId90" Type="http://schemas.openxmlformats.org/officeDocument/2006/relationships/slide" Target="slides/slide88.xml"/><Relationship Id="rId95" Type="http://schemas.openxmlformats.org/officeDocument/2006/relationships/slide" Target="slides/slide93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113" Type="http://schemas.openxmlformats.org/officeDocument/2006/relationships/slide" Target="slides/slide111.xml"/><Relationship Id="rId118" Type="http://schemas.openxmlformats.org/officeDocument/2006/relationships/slide" Target="slides/slide116.xml"/><Relationship Id="rId80" Type="http://schemas.openxmlformats.org/officeDocument/2006/relationships/slide" Target="slides/slide78.xml"/><Relationship Id="rId85" Type="http://schemas.openxmlformats.org/officeDocument/2006/relationships/slide" Target="slides/slide83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59" Type="http://schemas.openxmlformats.org/officeDocument/2006/relationships/slide" Target="slides/slide57.xml"/><Relationship Id="rId103" Type="http://schemas.openxmlformats.org/officeDocument/2006/relationships/slide" Target="slides/slide101.xml"/><Relationship Id="rId108" Type="http://schemas.openxmlformats.org/officeDocument/2006/relationships/slide" Target="slides/slide106.xml"/><Relationship Id="rId124" Type="http://schemas.openxmlformats.org/officeDocument/2006/relationships/slide" Target="slides/slide122.xml"/><Relationship Id="rId129" Type="http://schemas.openxmlformats.org/officeDocument/2006/relationships/theme" Target="theme/theme1.xml"/><Relationship Id="rId54" Type="http://schemas.openxmlformats.org/officeDocument/2006/relationships/slide" Target="slides/slide52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91" Type="http://schemas.openxmlformats.org/officeDocument/2006/relationships/slide" Target="slides/slide89.xml"/><Relationship Id="rId96" Type="http://schemas.openxmlformats.org/officeDocument/2006/relationships/slide" Target="slides/slide9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49" Type="http://schemas.openxmlformats.org/officeDocument/2006/relationships/slide" Target="slides/slide47.xml"/><Relationship Id="rId114" Type="http://schemas.openxmlformats.org/officeDocument/2006/relationships/slide" Target="slides/slide112.xml"/><Relationship Id="rId119" Type="http://schemas.openxmlformats.org/officeDocument/2006/relationships/slide" Target="slides/slide117.xml"/><Relationship Id="rId44" Type="http://schemas.openxmlformats.org/officeDocument/2006/relationships/slide" Target="slides/slide42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81" Type="http://schemas.openxmlformats.org/officeDocument/2006/relationships/slide" Target="slides/slide79.xml"/><Relationship Id="rId86" Type="http://schemas.openxmlformats.org/officeDocument/2006/relationships/slide" Target="slides/slide84.xml"/><Relationship Id="rId130" Type="http://schemas.openxmlformats.org/officeDocument/2006/relationships/tableStyles" Target="tableStyles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109" Type="http://schemas.openxmlformats.org/officeDocument/2006/relationships/slide" Target="slides/slide10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6" Type="http://schemas.openxmlformats.org/officeDocument/2006/relationships/slide" Target="slides/slide74.xml"/><Relationship Id="rId97" Type="http://schemas.openxmlformats.org/officeDocument/2006/relationships/slide" Target="slides/slide95.xml"/><Relationship Id="rId104" Type="http://schemas.openxmlformats.org/officeDocument/2006/relationships/slide" Target="slides/slide102.xml"/><Relationship Id="rId120" Type="http://schemas.openxmlformats.org/officeDocument/2006/relationships/slide" Target="slides/slide118.xml"/><Relationship Id="rId125" Type="http://schemas.openxmlformats.org/officeDocument/2006/relationships/slide" Target="slides/slide123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92" Type="http://schemas.openxmlformats.org/officeDocument/2006/relationships/slide" Target="slides/slide90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7.xml"/><Relationship Id="rId24" Type="http://schemas.openxmlformats.org/officeDocument/2006/relationships/slide" Target="slides/slide22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66" Type="http://schemas.openxmlformats.org/officeDocument/2006/relationships/slide" Target="slides/slide64.xml"/><Relationship Id="rId87" Type="http://schemas.openxmlformats.org/officeDocument/2006/relationships/slide" Target="slides/slide85.xml"/><Relationship Id="rId110" Type="http://schemas.openxmlformats.org/officeDocument/2006/relationships/slide" Target="slides/slide108.xml"/><Relationship Id="rId115" Type="http://schemas.openxmlformats.org/officeDocument/2006/relationships/slide" Target="slides/slide113.xml"/><Relationship Id="rId131" Type="http://schemas.openxmlformats.org/officeDocument/2006/relationships/customXml" Target="../customXml/item1.xml"/><Relationship Id="rId61" Type="http://schemas.openxmlformats.org/officeDocument/2006/relationships/slide" Target="slides/slide59.xml"/><Relationship Id="rId82" Type="http://schemas.openxmlformats.org/officeDocument/2006/relationships/slide" Target="slides/slide80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56" Type="http://schemas.openxmlformats.org/officeDocument/2006/relationships/slide" Target="slides/slide54.xml"/><Relationship Id="rId77" Type="http://schemas.openxmlformats.org/officeDocument/2006/relationships/slide" Target="slides/slide75.xml"/><Relationship Id="rId100" Type="http://schemas.openxmlformats.org/officeDocument/2006/relationships/slide" Target="slides/slide98.xml"/><Relationship Id="rId105" Type="http://schemas.openxmlformats.org/officeDocument/2006/relationships/slide" Target="slides/slide103.xml"/><Relationship Id="rId126" Type="http://schemas.openxmlformats.org/officeDocument/2006/relationships/slide" Target="slides/slide124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93" Type="http://schemas.openxmlformats.org/officeDocument/2006/relationships/slide" Target="slides/slide91.xml"/><Relationship Id="rId98" Type="http://schemas.openxmlformats.org/officeDocument/2006/relationships/slide" Target="slides/slide96.xml"/><Relationship Id="rId121" Type="http://schemas.openxmlformats.org/officeDocument/2006/relationships/slide" Target="slides/slide119.xml"/><Relationship Id="rId3" Type="http://schemas.openxmlformats.org/officeDocument/2006/relationships/slide" Target="slides/slide1.xml"/><Relationship Id="rId25" Type="http://schemas.openxmlformats.org/officeDocument/2006/relationships/slide" Target="slides/slide23.xml"/><Relationship Id="rId46" Type="http://schemas.openxmlformats.org/officeDocument/2006/relationships/slide" Target="slides/slide44.xml"/><Relationship Id="rId67" Type="http://schemas.openxmlformats.org/officeDocument/2006/relationships/slide" Target="slides/slide65.xml"/><Relationship Id="rId116" Type="http://schemas.openxmlformats.org/officeDocument/2006/relationships/slide" Target="slides/slide114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62" Type="http://schemas.openxmlformats.org/officeDocument/2006/relationships/slide" Target="slides/slide60.xml"/><Relationship Id="rId83" Type="http://schemas.openxmlformats.org/officeDocument/2006/relationships/slide" Target="slides/slide81.xml"/><Relationship Id="rId88" Type="http://schemas.openxmlformats.org/officeDocument/2006/relationships/slide" Target="slides/slide86.xml"/><Relationship Id="rId111" Type="http://schemas.openxmlformats.org/officeDocument/2006/relationships/slide" Target="slides/slide109.xml"/><Relationship Id="rId132" Type="http://schemas.openxmlformats.org/officeDocument/2006/relationships/customXml" Target="../customXml/item2.xml"/><Relationship Id="rId15" Type="http://schemas.openxmlformats.org/officeDocument/2006/relationships/slide" Target="slides/slide13.xml"/><Relationship Id="rId36" Type="http://schemas.openxmlformats.org/officeDocument/2006/relationships/slide" Target="slides/slide34.xml"/><Relationship Id="rId57" Type="http://schemas.openxmlformats.org/officeDocument/2006/relationships/slide" Target="slides/slide55.xml"/><Relationship Id="rId106" Type="http://schemas.openxmlformats.org/officeDocument/2006/relationships/slide" Target="slides/slide104.xml"/><Relationship Id="rId127" Type="http://schemas.openxmlformats.org/officeDocument/2006/relationships/presProps" Target="presProps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52" Type="http://schemas.openxmlformats.org/officeDocument/2006/relationships/slide" Target="slides/slide50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94" Type="http://schemas.openxmlformats.org/officeDocument/2006/relationships/slide" Target="slides/slide92.xml"/><Relationship Id="rId99" Type="http://schemas.openxmlformats.org/officeDocument/2006/relationships/slide" Target="slides/slide97.xml"/><Relationship Id="rId101" Type="http://schemas.openxmlformats.org/officeDocument/2006/relationships/slide" Target="slides/slide99.xml"/><Relationship Id="rId122" Type="http://schemas.openxmlformats.org/officeDocument/2006/relationships/slide" Target="slides/slide120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26" Type="http://schemas.openxmlformats.org/officeDocument/2006/relationships/slide" Target="slides/slide24.xml"/><Relationship Id="rId47" Type="http://schemas.openxmlformats.org/officeDocument/2006/relationships/slide" Target="slides/slide45.xml"/><Relationship Id="rId68" Type="http://schemas.openxmlformats.org/officeDocument/2006/relationships/slide" Target="slides/slide66.xml"/><Relationship Id="rId89" Type="http://schemas.openxmlformats.org/officeDocument/2006/relationships/slide" Target="slides/slide87.xml"/><Relationship Id="rId112" Type="http://schemas.openxmlformats.org/officeDocument/2006/relationships/slide" Target="slides/slide110.xml"/><Relationship Id="rId133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 bwMode="auto">
      <p:bgPr>
        <a:gradFill rotWithShape="0">
          <a:gsLst>
            <a:gs pos="0">
              <a:schemeClr val="bg1"/>
            </a:gs>
            <a:gs pos="50000">
              <a:schemeClr val="tx1"/>
            </a:gs>
            <a:gs pos="100000">
              <a:schemeClr val="bg1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79525" y="1600200"/>
            <a:ext cx="7085013" cy="1066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79525" y="2819400"/>
            <a:ext cx="5256213" cy="1143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41F134-A5F3-4D5C-9558-8AE2CC88B2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5287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2DDF38-600C-430D-B614-A5BD132730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1485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94475" y="685800"/>
            <a:ext cx="1771650" cy="54403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9525" y="685800"/>
            <a:ext cx="5162550" cy="54403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C3D939-363A-4380-A275-5C032789B3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1030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7315200" y="10668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7493000" y="2992438"/>
            <a:ext cx="1338263" cy="2189162"/>
            <a:chOff x="4704" y="1885"/>
            <a:chExt cx="843" cy="1379"/>
          </a:xfrm>
        </p:grpSpPr>
        <p:sp>
          <p:nvSpPr>
            <p:cNvPr id="6" name="Oval 9"/>
            <p:cNvSpPr>
              <a:spLocks noChangeArrowheads="1"/>
            </p:cNvSpPr>
            <p:nvPr/>
          </p:nvSpPr>
          <p:spPr bwMode="auto">
            <a:xfrm>
              <a:off x="4704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" name="Oval 10"/>
            <p:cNvSpPr>
              <a:spLocks noChangeArrowheads="1"/>
            </p:cNvSpPr>
            <p:nvPr/>
          </p:nvSpPr>
          <p:spPr bwMode="auto">
            <a:xfrm>
              <a:off x="4883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Oval 11"/>
            <p:cNvSpPr>
              <a:spLocks noChangeArrowheads="1"/>
            </p:cNvSpPr>
            <p:nvPr/>
          </p:nvSpPr>
          <p:spPr bwMode="auto">
            <a:xfrm>
              <a:off x="5062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Oval 12"/>
            <p:cNvSpPr>
              <a:spLocks noChangeArrowheads="1"/>
            </p:cNvSpPr>
            <p:nvPr/>
          </p:nvSpPr>
          <p:spPr bwMode="auto">
            <a:xfrm>
              <a:off x="4704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Oval 13"/>
            <p:cNvSpPr>
              <a:spLocks noChangeArrowheads="1"/>
            </p:cNvSpPr>
            <p:nvPr/>
          </p:nvSpPr>
          <p:spPr bwMode="auto">
            <a:xfrm>
              <a:off x="4883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Oval 14"/>
            <p:cNvSpPr>
              <a:spLocks noChangeArrowheads="1"/>
            </p:cNvSpPr>
            <p:nvPr/>
          </p:nvSpPr>
          <p:spPr bwMode="auto">
            <a:xfrm>
              <a:off x="5062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Oval 15"/>
            <p:cNvSpPr>
              <a:spLocks noChangeArrowheads="1"/>
            </p:cNvSpPr>
            <p:nvPr/>
          </p:nvSpPr>
          <p:spPr bwMode="auto">
            <a:xfrm>
              <a:off x="5241" y="2064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Oval 16"/>
            <p:cNvSpPr>
              <a:spLocks noChangeArrowheads="1"/>
            </p:cNvSpPr>
            <p:nvPr/>
          </p:nvSpPr>
          <p:spPr bwMode="auto">
            <a:xfrm>
              <a:off x="4704" y="2243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Oval 17"/>
            <p:cNvSpPr>
              <a:spLocks noChangeArrowheads="1"/>
            </p:cNvSpPr>
            <p:nvPr/>
          </p:nvSpPr>
          <p:spPr bwMode="auto">
            <a:xfrm>
              <a:off x="4883" y="2243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Oval 18"/>
            <p:cNvSpPr>
              <a:spLocks noChangeArrowheads="1"/>
            </p:cNvSpPr>
            <p:nvPr/>
          </p:nvSpPr>
          <p:spPr bwMode="auto">
            <a:xfrm>
              <a:off x="5062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Oval 19"/>
            <p:cNvSpPr>
              <a:spLocks noChangeArrowheads="1"/>
            </p:cNvSpPr>
            <p:nvPr/>
          </p:nvSpPr>
          <p:spPr bwMode="auto">
            <a:xfrm>
              <a:off x="5241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" name="Oval 20"/>
            <p:cNvSpPr>
              <a:spLocks noChangeArrowheads="1"/>
            </p:cNvSpPr>
            <p:nvPr/>
          </p:nvSpPr>
          <p:spPr bwMode="auto">
            <a:xfrm>
              <a:off x="5420" y="2243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" name="Oval 21"/>
            <p:cNvSpPr>
              <a:spLocks noChangeArrowheads="1"/>
            </p:cNvSpPr>
            <p:nvPr/>
          </p:nvSpPr>
          <p:spPr bwMode="auto">
            <a:xfrm>
              <a:off x="4704" y="2421"/>
              <a:ext cx="127" cy="12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" name="Oval 22"/>
            <p:cNvSpPr>
              <a:spLocks noChangeArrowheads="1"/>
            </p:cNvSpPr>
            <p:nvPr/>
          </p:nvSpPr>
          <p:spPr bwMode="auto">
            <a:xfrm>
              <a:off x="4883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Oval 23"/>
            <p:cNvSpPr>
              <a:spLocks noChangeArrowheads="1"/>
            </p:cNvSpPr>
            <p:nvPr/>
          </p:nvSpPr>
          <p:spPr bwMode="auto">
            <a:xfrm>
              <a:off x="5062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Oval 24"/>
            <p:cNvSpPr>
              <a:spLocks noChangeArrowheads="1"/>
            </p:cNvSpPr>
            <p:nvPr/>
          </p:nvSpPr>
          <p:spPr bwMode="auto">
            <a:xfrm>
              <a:off x="5241" y="2421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Oval 25"/>
            <p:cNvSpPr>
              <a:spLocks noChangeArrowheads="1"/>
            </p:cNvSpPr>
            <p:nvPr/>
          </p:nvSpPr>
          <p:spPr bwMode="auto">
            <a:xfrm>
              <a:off x="4704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" name="Oval 26"/>
            <p:cNvSpPr>
              <a:spLocks noChangeArrowheads="1"/>
            </p:cNvSpPr>
            <p:nvPr/>
          </p:nvSpPr>
          <p:spPr bwMode="auto">
            <a:xfrm>
              <a:off x="4883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" name="Oval 27"/>
            <p:cNvSpPr>
              <a:spLocks noChangeArrowheads="1"/>
            </p:cNvSpPr>
            <p:nvPr/>
          </p:nvSpPr>
          <p:spPr bwMode="auto">
            <a:xfrm>
              <a:off x="5062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" name="Oval 28"/>
            <p:cNvSpPr>
              <a:spLocks noChangeArrowheads="1"/>
            </p:cNvSpPr>
            <p:nvPr/>
          </p:nvSpPr>
          <p:spPr bwMode="auto">
            <a:xfrm>
              <a:off x="5241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Oval 29"/>
            <p:cNvSpPr>
              <a:spLocks noChangeArrowheads="1"/>
            </p:cNvSpPr>
            <p:nvPr/>
          </p:nvSpPr>
          <p:spPr bwMode="auto">
            <a:xfrm>
              <a:off x="5420" y="2600"/>
              <a:ext cx="127" cy="128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" name="Oval 30"/>
            <p:cNvSpPr>
              <a:spLocks noChangeArrowheads="1"/>
            </p:cNvSpPr>
            <p:nvPr/>
          </p:nvSpPr>
          <p:spPr bwMode="auto">
            <a:xfrm>
              <a:off x="4704" y="2779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" name="Oval 31"/>
            <p:cNvSpPr>
              <a:spLocks noChangeArrowheads="1"/>
            </p:cNvSpPr>
            <p:nvPr/>
          </p:nvSpPr>
          <p:spPr bwMode="auto">
            <a:xfrm>
              <a:off x="4883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Oval 32"/>
            <p:cNvSpPr>
              <a:spLocks noChangeArrowheads="1"/>
            </p:cNvSpPr>
            <p:nvPr/>
          </p:nvSpPr>
          <p:spPr bwMode="auto">
            <a:xfrm>
              <a:off x="5062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" name="Oval 33"/>
            <p:cNvSpPr>
              <a:spLocks noChangeArrowheads="1"/>
            </p:cNvSpPr>
            <p:nvPr/>
          </p:nvSpPr>
          <p:spPr bwMode="auto">
            <a:xfrm>
              <a:off x="5241" y="2779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" name="Oval 34"/>
            <p:cNvSpPr>
              <a:spLocks noChangeArrowheads="1"/>
            </p:cNvSpPr>
            <p:nvPr/>
          </p:nvSpPr>
          <p:spPr bwMode="auto">
            <a:xfrm>
              <a:off x="4704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" name="Oval 35"/>
            <p:cNvSpPr>
              <a:spLocks noChangeArrowheads="1"/>
            </p:cNvSpPr>
            <p:nvPr/>
          </p:nvSpPr>
          <p:spPr bwMode="auto">
            <a:xfrm>
              <a:off x="4883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" name="Oval 36"/>
            <p:cNvSpPr>
              <a:spLocks noChangeArrowheads="1"/>
            </p:cNvSpPr>
            <p:nvPr/>
          </p:nvSpPr>
          <p:spPr bwMode="auto">
            <a:xfrm>
              <a:off x="5062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" name="Oval 37"/>
            <p:cNvSpPr>
              <a:spLocks noChangeArrowheads="1"/>
            </p:cNvSpPr>
            <p:nvPr/>
          </p:nvSpPr>
          <p:spPr bwMode="auto">
            <a:xfrm>
              <a:off x="5241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" name="Oval 38"/>
            <p:cNvSpPr>
              <a:spLocks noChangeArrowheads="1"/>
            </p:cNvSpPr>
            <p:nvPr/>
          </p:nvSpPr>
          <p:spPr bwMode="auto">
            <a:xfrm>
              <a:off x="4883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" name="Oval 39"/>
            <p:cNvSpPr>
              <a:spLocks noChangeArrowheads="1"/>
            </p:cNvSpPr>
            <p:nvPr/>
          </p:nvSpPr>
          <p:spPr bwMode="auto">
            <a:xfrm>
              <a:off x="5241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7" name="Line 40"/>
          <p:cNvSpPr>
            <a:spLocks noChangeShapeType="1"/>
          </p:cNvSpPr>
          <p:nvPr/>
        </p:nvSpPr>
        <p:spPr bwMode="auto">
          <a:xfrm>
            <a:off x="304800" y="2819400"/>
            <a:ext cx="822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5913" y="466725"/>
            <a:ext cx="6781800" cy="2133600"/>
          </a:xfrm>
        </p:spPr>
        <p:txBody>
          <a:bodyPr/>
          <a:lstStyle>
            <a:lvl1pPr algn="r"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7373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49313" y="3049588"/>
            <a:ext cx="6248400" cy="23622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3200"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38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9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0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29DA4C-B46E-46FD-8822-8222FE2036C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396035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742AB5-F1A6-4255-897A-9C08D9E5064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859742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187879-0E8F-444C-99E3-F15AD4AA7FB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197336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45443F-BF36-432D-B6B0-7EA3E09F1E6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903296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8AF937-59DE-43F3-9ED8-7C5A5F02E5F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562728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F76E36-7CCF-40F5-86E5-501E1838F36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560548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9F91F9-C0C3-4FBE-864C-770A354EC08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027240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9C4E55-0ED1-4986-8937-250C667195B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449245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1F73B5-37AE-4AE2-9554-DA137D3E6E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3580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20FC43-1A9E-484B-AFE6-5011F906870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2834872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DD93A2-12E8-4D08-8852-7EC4F2B121F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79781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D7B02A-4BBC-4593-9F4B-D69FF926692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2060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2B6F6D-CC76-4F73-BC62-BA4F2F8AD6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1659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9525" y="1600200"/>
            <a:ext cx="2552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84625" y="1600200"/>
            <a:ext cx="2552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705E43-745B-4C54-9BBD-7C6EBAE703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4957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BD8745-07F3-43B1-A5F7-7A09371BE6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06001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5C8E57-8AF0-478D-B64C-2A8D84EE70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433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E768B2-F44F-4939-89C3-7DBD91FF91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8826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3A42B-2577-466B-91C9-DBA8A97847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162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AA314D-F71A-4083-B3DC-60A43D8137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2362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50000">
              <a:schemeClr val="tx1"/>
            </a:gs>
            <a:gs pos="100000">
              <a:schemeClr val="bg1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79525" y="685800"/>
            <a:ext cx="7086600" cy="731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9525" y="1600200"/>
            <a:ext cx="5257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29375"/>
            <a:ext cx="2133600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29375"/>
            <a:ext cx="2895600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29375"/>
            <a:ext cx="2133600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n-lt"/>
              </a:defRPr>
            </a:lvl1pPr>
          </a:lstStyle>
          <a:p>
            <a:pPr>
              <a:defRPr/>
            </a:pPr>
            <a:fld id="{97D625DA-23E6-4A8A-AB6D-CF3C77C96F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50000">
              <a:schemeClr val="tx1"/>
            </a:gs>
            <a:gs pos="100000">
              <a:schemeClr val="bg1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Line 2"/>
          <p:cNvSpPr>
            <a:spLocks noChangeShapeType="1"/>
          </p:cNvSpPr>
          <p:nvPr/>
        </p:nvSpPr>
        <p:spPr bwMode="auto">
          <a:xfrm>
            <a:off x="7962900" y="15240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75438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7270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271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271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pPr>
              <a:defRPr/>
            </a:pPr>
            <a:fld id="{2D670F13-9538-4555-8899-BA801154E23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grpSp>
        <p:nvGrpSpPr>
          <p:cNvPr id="2056" name="Group 8"/>
          <p:cNvGrpSpPr>
            <a:grpSpLocks/>
          </p:cNvGrpSpPr>
          <p:nvPr/>
        </p:nvGrpSpPr>
        <p:grpSpPr bwMode="auto">
          <a:xfrm>
            <a:off x="8153400" y="152400"/>
            <a:ext cx="792163" cy="1295400"/>
            <a:chOff x="5136" y="960"/>
            <a:chExt cx="528" cy="864"/>
          </a:xfrm>
        </p:grpSpPr>
        <p:sp>
          <p:nvSpPr>
            <p:cNvPr id="2057" name="Oval 9"/>
            <p:cNvSpPr>
              <a:spLocks noChangeArrowheads="1"/>
            </p:cNvSpPr>
            <p:nvPr/>
          </p:nvSpPr>
          <p:spPr bwMode="auto">
            <a:xfrm>
              <a:off x="5136" y="960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8" name="Oval 10"/>
            <p:cNvSpPr>
              <a:spLocks noChangeArrowheads="1"/>
            </p:cNvSpPr>
            <p:nvPr/>
          </p:nvSpPr>
          <p:spPr bwMode="auto">
            <a:xfrm>
              <a:off x="5248" y="960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9" name="Oval 11"/>
            <p:cNvSpPr>
              <a:spLocks noChangeArrowheads="1"/>
            </p:cNvSpPr>
            <p:nvPr/>
          </p:nvSpPr>
          <p:spPr bwMode="auto">
            <a:xfrm>
              <a:off x="5360" y="960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0" name="Oval 12"/>
            <p:cNvSpPr>
              <a:spLocks noChangeArrowheads="1"/>
            </p:cNvSpPr>
            <p:nvPr/>
          </p:nvSpPr>
          <p:spPr bwMode="auto">
            <a:xfrm>
              <a:off x="5136" y="1072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1" name="Oval 13"/>
            <p:cNvSpPr>
              <a:spLocks noChangeArrowheads="1"/>
            </p:cNvSpPr>
            <p:nvPr/>
          </p:nvSpPr>
          <p:spPr bwMode="auto">
            <a:xfrm>
              <a:off x="5248" y="1072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2" name="Oval 14"/>
            <p:cNvSpPr>
              <a:spLocks noChangeArrowheads="1"/>
            </p:cNvSpPr>
            <p:nvPr/>
          </p:nvSpPr>
          <p:spPr bwMode="auto">
            <a:xfrm>
              <a:off x="5360" y="1072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3" name="Oval 15"/>
            <p:cNvSpPr>
              <a:spLocks noChangeArrowheads="1"/>
            </p:cNvSpPr>
            <p:nvPr/>
          </p:nvSpPr>
          <p:spPr bwMode="auto">
            <a:xfrm>
              <a:off x="5472" y="1072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4" name="Oval 16"/>
            <p:cNvSpPr>
              <a:spLocks noChangeArrowheads="1"/>
            </p:cNvSpPr>
            <p:nvPr/>
          </p:nvSpPr>
          <p:spPr bwMode="auto">
            <a:xfrm>
              <a:off x="5136" y="1184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5" name="Oval 17"/>
            <p:cNvSpPr>
              <a:spLocks noChangeArrowheads="1"/>
            </p:cNvSpPr>
            <p:nvPr/>
          </p:nvSpPr>
          <p:spPr bwMode="auto">
            <a:xfrm>
              <a:off x="5248" y="1184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6" name="Oval 18"/>
            <p:cNvSpPr>
              <a:spLocks noChangeArrowheads="1"/>
            </p:cNvSpPr>
            <p:nvPr/>
          </p:nvSpPr>
          <p:spPr bwMode="auto">
            <a:xfrm>
              <a:off x="5360" y="1184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7" name="Oval 19"/>
            <p:cNvSpPr>
              <a:spLocks noChangeArrowheads="1"/>
            </p:cNvSpPr>
            <p:nvPr/>
          </p:nvSpPr>
          <p:spPr bwMode="auto">
            <a:xfrm>
              <a:off x="5472" y="1184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8" name="Oval 20"/>
            <p:cNvSpPr>
              <a:spLocks noChangeArrowheads="1"/>
            </p:cNvSpPr>
            <p:nvPr/>
          </p:nvSpPr>
          <p:spPr bwMode="auto">
            <a:xfrm>
              <a:off x="5584" y="1184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9" name="Oval 21"/>
            <p:cNvSpPr>
              <a:spLocks noChangeArrowheads="1"/>
            </p:cNvSpPr>
            <p:nvPr/>
          </p:nvSpPr>
          <p:spPr bwMode="auto">
            <a:xfrm>
              <a:off x="5136" y="1296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70" name="Oval 22"/>
            <p:cNvSpPr>
              <a:spLocks noChangeArrowheads="1"/>
            </p:cNvSpPr>
            <p:nvPr/>
          </p:nvSpPr>
          <p:spPr bwMode="auto">
            <a:xfrm>
              <a:off x="5248" y="1296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71" name="Oval 23"/>
            <p:cNvSpPr>
              <a:spLocks noChangeArrowheads="1"/>
            </p:cNvSpPr>
            <p:nvPr/>
          </p:nvSpPr>
          <p:spPr bwMode="auto">
            <a:xfrm>
              <a:off x="5360" y="1296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72" name="Oval 24"/>
            <p:cNvSpPr>
              <a:spLocks noChangeArrowheads="1"/>
            </p:cNvSpPr>
            <p:nvPr/>
          </p:nvSpPr>
          <p:spPr bwMode="auto">
            <a:xfrm>
              <a:off x="5472" y="1296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73" name="Oval 25"/>
            <p:cNvSpPr>
              <a:spLocks noChangeArrowheads="1"/>
            </p:cNvSpPr>
            <p:nvPr/>
          </p:nvSpPr>
          <p:spPr bwMode="auto">
            <a:xfrm>
              <a:off x="5136" y="1408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74" name="Oval 26"/>
            <p:cNvSpPr>
              <a:spLocks noChangeArrowheads="1"/>
            </p:cNvSpPr>
            <p:nvPr/>
          </p:nvSpPr>
          <p:spPr bwMode="auto">
            <a:xfrm>
              <a:off x="5248" y="1408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75" name="Oval 27"/>
            <p:cNvSpPr>
              <a:spLocks noChangeArrowheads="1"/>
            </p:cNvSpPr>
            <p:nvPr/>
          </p:nvSpPr>
          <p:spPr bwMode="auto">
            <a:xfrm>
              <a:off x="5360" y="1408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76" name="Oval 28"/>
            <p:cNvSpPr>
              <a:spLocks noChangeArrowheads="1"/>
            </p:cNvSpPr>
            <p:nvPr/>
          </p:nvSpPr>
          <p:spPr bwMode="auto">
            <a:xfrm>
              <a:off x="5472" y="1408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77" name="Oval 29"/>
            <p:cNvSpPr>
              <a:spLocks noChangeArrowheads="1"/>
            </p:cNvSpPr>
            <p:nvPr/>
          </p:nvSpPr>
          <p:spPr bwMode="auto">
            <a:xfrm>
              <a:off x="5584" y="1408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78" name="Oval 30"/>
            <p:cNvSpPr>
              <a:spLocks noChangeArrowheads="1"/>
            </p:cNvSpPr>
            <p:nvPr/>
          </p:nvSpPr>
          <p:spPr bwMode="auto">
            <a:xfrm>
              <a:off x="5136" y="1520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79" name="Oval 31"/>
            <p:cNvSpPr>
              <a:spLocks noChangeArrowheads="1"/>
            </p:cNvSpPr>
            <p:nvPr/>
          </p:nvSpPr>
          <p:spPr bwMode="auto">
            <a:xfrm>
              <a:off x="5248" y="1520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80" name="Oval 32"/>
            <p:cNvSpPr>
              <a:spLocks noChangeArrowheads="1"/>
            </p:cNvSpPr>
            <p:nvPr/>
          </p:nvSpPr>
          <p:spPr bwMode="auto">
            <a:xfrm>
              <a:off x="5360" y="1520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81" name="Oval 33"/>
            <p:cNvSpPr>
              <a:spLocks noChangeArrowheads="1"/>
            </p:cNvSpPr>
            <p:nvPr/>
          </p:nvSpPr>
          <p:spPr bwMode="auto">
            <a:xfrm>
              <a:off x="5472" y="1520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82" name="Oval 34"/>
            <p:cNvSpPr>
              <a:spLocks noChangeArrowheads="1"/>
            </p:cNvSpPr>
            <p:nvPr/>
          </p:nvSpPr>
          <p:spPr bwMode="auto">
            <a:xfrm>
              <a:off x="5136" y="1632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83" name="Oval 35"/>
            <p:cNvSpPr>
              <a:spLocks noChangeArrowheads="1"/>
            </p:cNvSpPr>
            <p:nvPr/>
          </p:nvSpPr>
          <p:spPr bwMode="auto">
            <a:xfrm>
              <a:off x="5248" y="1632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84" name="Oval 36"/>
            <p:cNvSpPr>
              <a:spLocks noChangeArrowheads="1"/>
            </p:cNvSpPr>
            <p:nvPr/>
          </p:nvSpPr>
          <p:spPr bwMode="auto">
            <a:xfrm>
              <a:off x="5360" y="1632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85" name="Oval 37"/>
            <p:cNvSpPr>
              <a:spLocks noChangeArrowheads="1"/>
            </p:cNvSpPr>
            <p:nvPr/>
          </p:nvSpPr>
          <p:spPr bwMode="auto">
            <a:xfrm>
              <a:off x="5472" y="1632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86" name="Oval 38"/>
            <p:cNvSpPr>
              <a:spLocks noChangeArrowheads="1"/>
            </p:cNvSpPr>
            <p:nvPr/>
          </p:nvSpPr>
          <p:spPr bwMode="auto">
            <a:xfrm>
              <a:off x="5248" y="1744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87" name="Oval 39"/>
            <p:cNvSpPr>
              <a:spLocks noChangeArrowheads="1"/>
            </p:cNvSpPr>
            <p:nvPr/>
          </p:nvSpPr>
          <p:spPr bwMode="auto">
            <a:xfrm>
              <a:off x="5472" y="1744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29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  <p:sldLayoutId id="2147483727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rgbClr val="00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rgbClr val="000000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rgbClr val="000000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rgbClr val="000000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rgbClr val="000000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900" b="1">
          <a:solidFill>
            <a:srgbClr val="000000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900" b="1">
          <a:solidFill>
            <a:srgbClr val="000000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900" b="1">
          <a:solidFill>
            <a:srgbClr val="000000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900" b="1">
          <a:solidFill>
            <a:srgbClr val="000000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sz="3000">
          <a:solidFill>
            <a:srgbClr val="000000"/>
          </a:solidFill>
          <a:latin typeface="+mn-lt"/>
          <a:ea typeface="+mn-ea"/>
          <a:cs typeface="+mn-cs"/>
        </a:defRPr>
      </a:lvl1pPr>
      <a:lvl2pPr marL="692150" indent="-3476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600">
          <a:solidFill>
            <a:srgbClr val="000000"/>
          </a:solidFill>
          <a:latin typeface="+mn-lt"/>
          <a:cs typeface="+mn-cs"/>
        </a:defRPr>
      </a:lvl2pPr>
      <a:lvl3pPr marL="987425" indent="-2936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300">
          <a:solidFill>
            <a:srgbClr val="000000"/>
          </a:solidFill>
          <a:latin typeface="+mn-lt"/>
          <a:cs typeface="+mn-cs"/>
        </a:defRPr>
      </a:lvl3pPr>
      <a:lvl4pPr marL="1281113" indent="-2921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§"/>
        <a:defRPr sz="2000">
          <a:solidFill>
            <a:srgbClr val="000000"/>
          </a:solidFill>
          <a:latin typeface="+mn-lt"/>
          <a:cs typeface="+mn-cs"/>
        </a:defRPr>
      </a:lvl4pPr>
      <a:lvl5pPr marL="1598613" indent="-315913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rgbClr val="000000"/>
          </a:solidFill>
          <a:latin typeface="+mn-lt"/>
          <a:cs typeface="+mn-cs"/>
        </a:defRPr>
      </a:lvl5pPr>
      <a:lvl6pPr marL="20558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rgbClr val="000000"/>
          </a:solidFill>
          <a:latin typeface="+mn-lt"/>
          <a:cs typeface="+mn-cs"/>
        </a:defRPr>
      </a:lvl6pPr>
      <a:lvl7pPr marL="25130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rgbClr val="000000"/>
          </a:solidFill>
          <a:latin typeface="+mn-lt"/>
          <a:cs typeface="+mn-cs"/>
        </a:defRPr>
      </a:lvl7pPr>
      <a:lvl8pPr marL="29702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rgbClr val="000000"/>
          </a:solidFill>
          <a:latin typeface="+mn-lt"/>
          <a:cs typeface="+mn-cs"/>
        </a:defRPr>
      </a:lvl8pPr>
      <a:lvl9pPr marL="34274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>
          <a:xfrm>
            <a:off x="533400" y="2514600"/>
            <a:ext cx="8229600" cy="1143000"/>
          </a:xfrm>
        </p:spPr>
        <p:txBody>
          <a:bodyPr/>
          <a:lstStyle/>
          <a:p>
            <a:pPr eaLnBrk="1" hangingPunct="1"/>
            <a:r>
              <a:rPr lang="en-US" b="0" smtClean="0"/>
              <a:t>3</a:t>
            </a:r>
            <a:r>
              <a:rPr lang="en-US" b="0" baseline="30000" smtClean="0"/>
              <a:t>rd</a:t>
            </a:r>
            <a:r>
              <a:rPr lang="en-US" b="0" smtClean="0"/>
              <a:t> 9-weeks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3200"/>
            <a:ext cx="7543800" cy="1295400"/>
          </a:xfrm>
        </p:spPr>
        <p:txBody>
          <a:bodyPr/>
          <a:lstStyle/>
          <a:p>
            <a:pPr eaLnBrk="1" hangingPunct="1"/>
            <a:r>
              <a:rPr lang="en-US" smtClean="0"/>
              <a:t>C.  Sharing control</a:t>
            </a:r>
          </a:p>
        </p:txBody>
      </p:sp>
    </p:spTree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09800"/>
            <a:ext cx="8153400" cy="1295400"/>
          </a:xfrm>
        </p:spPr>
        <p:txBody>
          <a:bodyPr/>
          <a:lstStyle/>
          <a:p>
            <a:pPr eaLnBrk="1" hangingPunct="1"/>
            <a:r>
              <a:rPr lang="en-US" smtClean="0"/>
              <a:t>Environment Protection Agency</a:t>
            </a:r>
          </a:p>
        </p:txBody>
      </p:sp>
    </p:spTree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4"/>
          <p:cNvSpPr>
            <a:spLocks noChangeArrowheads="1"/>
          </p:cNvSpPr>
          <p:nvPr/>
        </p:nvSpPr>
        <p:spPr bwMode="auto">
          <a:xfrm>
            <a:off x="304800" y="3581400"/>
            <a:ext cx="83820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>What does FCC stand for?</a:t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endParaRPr lang="en-US" sz="3500" b="1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895600"/>
            <a:ext cx="7543800" cy="1295400"/>
          </a:xfrm>
        </p:spPr>
        <p:txBody>
          <a:bodyPr/>
          <a:lstStyle/>
          <a:p>
            <a:pPr algn="ctr" eaLnBrk="1" hangingPunct="1"/>
            <a:r>
              <a:rPr lang="en-US" smtClean="0"/>
              <a:t>Federal Communications Commission</a:t>
            </a:r>
          </a:p>
        </p:txBody>
      </p:sp>
    </p:spTree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4"/>
          <p:cNvSpPr>
            <a:spLocks noChangeArrowheads="1"/>
          </p:cNvSpPr>
          <p:nvPr/>
        </p:nvSpPr>
        <p:spPr bwMode="auto">
          <a:xfrm>
            <a:off x="304800" y="3581400"/>
            <a:ext cx="83820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>What does FTC stand for?</a:t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endParaRPr lang="en-US" sz="3500" b="1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895600"/>
            <a:ext cx="7543800" cy="1295400"/>
          </a:xfrm>
        </p:spPr>
        <p:txBody>
          <a:bodyPr/>
          <a:lstStyle/>
          <a:p>
            <a:pPr eaLnBrk="1" hangingPunct="1"/>
            <a:r>
              <a:rPr lang="en-US" smtClean="0"/>
              <a:t>Federal Trade Commission</a:t>
            </a:r>
          </a:p>
        </p:txBody>
      </p:sp>
    </p:spTree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4"/>
          <p:cNvSpPr>
            <a:spLocks noChangeArrowheads="1"/>
          </p:cNvSpPr>
          <p:nvPr/>
        </p:nvSpPr>
        <p:spPr bwMode="auto">
          <a:xfrm>
            <a:off x="152400" y="6248400"/>
            <a:ext cx="83820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>Interstate highways, postal service and national defense are all examples of</a:t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A.  Supply and demand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B.  Public goods and services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C.  Economic activity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D.  businesses</a:t>
            </a: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endParaRPr lang="en-US" sz="3500" b="1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819400"/>
            <a:ext cx="7543800" cy="1295400"/>
          </a:xfrm>
        </p:spPr>
        <p:txBody>
          <a:bodyPr/>
          <a:lstStyle/>
          <a:p>
            <a:pPr eaLnBrk="1" hangingPunct="1"/>
            <a:r>
              <a:rPr lang="en-US" smtClean="0"/>
              <a:t>B.  Public goods and services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4"/>
          <p:cNvSpPr>
            <a:spLocks noChangeArrowheads="1"/>
          </p:cNvSpPr>
          <p:nvPr/>
        </p:nvSpPr>
        <p:spPr bwMode="auto">
          <a:xfrm>
            <a:off x="152400" y="6248400"/>
            <a:ext cx="83820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r>
              <a:rPr lang="en-US" sz="3500" b="1" dirty="0">
                <a:solidFill>
                  <a:srgbClr val="000000"/>
                </a:solidFill>
              </a:rPr>
              <a:t/>
            </a:r>
            <a:br>
              <a:rPr lang="en-US" sz="3500" b="1" dirty="0">
                <a:solidFill>
                  <a:srgbClr val="000000"/>
                </a:solidFill>
              </a:rPr>
            </a:br>
            <a:r>
              <a:rPr lang="en-US" sz="3500" b="1" dirty="0">
                <a:solidFill>
                  <a:srgbClr val="000000"/>
                </a:solidFill>
              </a:rPr>
              <a:t>Banks, savings and loans, credit unions and securities brokerages are all examples of a</a:t>
            </a:r>
            <a:br>
              <a:rPr lang="en-US" sz="3500" b="1" dirty="0">
                <a:solidFill>
                  <a:srgbClr val="000000"/>
                </a:solidFill>
              </a:rPr>
            </a:br>
            <a:r>
              <a:rPr lang="en-US" sz="3500" b="1" dirty="0">
                <a:solidFill>
                  <a:srgbClr val="000000"/>
                </a:solidFill>
              </a:rPr>
              <a:t/>
            </a:r>
            <a:br>
              <a:rPr lang="en-US" sz="3500" b="1" dirty="0">
                <a:solidFill>
                  <a:srgbClr val="000000"/>
                </a:solidFill>
              </a:rPr>
            </a:br>
            <a:r>
              <a:rPr lang="en-US" sz="2800" b="1" dirty="0" err="1">
                <a:solidFill>
                  <a:srgbClr val="000000"/>
                </a:solidFill>
              </a:rPr>
              <a:t>A</a:t>
            </a:r>
            <a:r>
              <a:rPr lang="en-US" sz="2800" b="1" dirty="0">
                <a:solidFill>
                  <a:srgbClr val="000000"/>
                </a:solidFill>
              </a:rPr>
              <a:t>.  Private financial </a:t>
            </a:r>
            <a:r>
              <a:rPr lang="en-US" sz="2800" b="1" dirty="0" smtClean="0">
                <a:solidFill>
                  <a:srgbClr val="000000"/>
                </a:solidFill>
              </a:rPr>
              <a:t>institution</a:t>
            </a:r>
            <a:r>
              <a:rPr lang="en-US" sz="2800" b="1" dirty="0">
                <a:solidFill>
                  <a:srgbClr val="000000"/>
                </a:solidFill>
              </a:rPr>
              <a:t/>
            </a:r>
            <a:br>
              <a:rPr lang="en-US" sz="2800" b="1" dirty="0">
                <a:solidFill>
                  <a:srgbClr val="000000"/>
                </a:solidFill>
              </a:rPr>
            </a:br>
            <a:r>
              <a:rPr lang="en-US" sz="2800" b="1" dirty="0">
                <a:solidFill>
                  <a:srgbClr val="000000"/>
                </a:solidFill>
              </a:rPr>
              <a:t/>
            </a:r>
            <a:br>
              <a:rPr lang="en-US" sz="2800" b="1" dirty="0">
                <a:solidFill>
                  <a:srgbClr val="000000"/>
                </a:solidFill>
              </a:rPr>
            </a:br>
            <a:r>
              <a:rPr lang="en-US" sz="2800" b="1" dirty="0">
                <a:solidFill>
                  <a:srgbClr val="000000"/>
                </a:solidFill>
              </a:rPr>
              <a:t>B.  government</a:t>
            </a:r>
            <a:br>
              <a:rPr lang="en-US" sz="2800" b="1" dirty="0">
                <a:solidFill>
                  <a:srgbClr val="000000"/>
                </a:solidFill>
              </a:rPr>
            </a:br>
            <a:r>
              <a:rPr lang="en-US" sz="2800" b="1" dirty="0">
                <a:solidFill>
                  <a:srgbClr val="000000"/>
                </a:solidFill>
              </a:rPr>
              <a:t/>
            </a:r>
            <a:br>
              <a:rPr lang="en-US" sz="2800" b="1" dirty="0">
                <a:solidFill>
                  <a:srgbClr val="000000"/>
                </a:solidFill>
              </a:rPr>
            </a:br>
            <a:r>
              <a:rPr lang="en-US" sz="2800" b="1" dirty="0">
                <a:solidFill>
                  <a:srgbClr val="000000"/>
                </a:solidFill>
              </a:rPr>
              <a:t>C.  Consumer sovereignty</a:t>
            </a:r>
            <a:br>
              <a:rPr lang="en-US" sz="2800" b="1" dirty="0">
                <a:solidFill>
                  <a:srgbClr val="000000"/>
                </a:solidFill>
              </a:rPr>
            </a:br>
            <a:r>
              <a:rPr lang="en-US" sz="2800" b="1" dirty="0">
                <a:solidFill>
                  <a:srgbClr val="000000"/>
                </a:solidFill>
              </a:rPr>
              <a:t/>
            </a:r>
            <a:br>
              <a:rPr lang="en-US" sz="2800" b="1" dirty="0">
                <a:solidFill>
                  <a:srgbClr val="000000"/>
                </a:solidFill>
              </a:rPr>
            </a:br>
            <a:r>
              <a:rPr lang="en-US" sz="2800" b="1" dirty="0">
                <a:solidFill>
                  <a:srgbClr val="000000"/>
                </a:solidFill>
              </a:rPr>
              <a:t>D.  Public good and service</a:t>
            </a:r>
            <a:r>
              <a:rPr lang="en-US" sz="3500" b="1" dirty="0">
                <a:solidFill>
                  <a:srgbClr val="000000"/>
                </a:solidFill>
              </a:rPr>
              <a:t/>
            </a:r>
            <a:br>
              <a:rPr lang="en-US" sz="3500" b="1" dirty="0">
                <a:solidFill>
                  <a:srgbClr val="000000"/>
                </a:solidFill>
              </a:rPr>
            </a:br>
            <a:r>
              <a:rPr lang="en-US" sz="3500" b="1" dirty="0">
                <a:solidFill>
                  <a:srgbClr val="000000"/>
                </a:solidFill>
              </a:rPr>
              <a:t/>
            </a:r>
            <a:br>
              <a:rPr lang="en-US" sz="3500" b="1" dirty="0">
                <a:solidFill>
                  <a:srgbClr val="000000"/>
                </a:solidFill>
              </a:rPr>
            </a:br>
            <a:endParaRPr lang="en-US" sz="3500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971800"/>
            <a:ext cx="7543800" cy="1295400"/>
          </a:xfrm>
        </p:spPr>
        <p:txBody>
          <a:bodyPr/>
          <a:lstStyle/>
          <a:p>
            <a:pPr eaLnBrk="1" hangingPunct="1"/>
            <a:r>
              <a:rPr lang="en-US" dirty="0" smtClean="0"/>
              <a:t>A.  Private financial institution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4"/>
          <p:cNvSpPr>
            <a:spLocks noChangeArrowheads="1"/>
          </p:cNvSpPr>
          <p:nvPr/>
        </p:nvSpPr>
        <p:spPr bwMode="auto">
          <a:xfrm>
            <a:off x="152400" y="6248400"/>
            <a:ext cx="83820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r>
              <a:rPr lang="en-US" sz="3500" b="1" dirty="0">
                <a:solidFill>
                  <a:srgbClr val="000000"/>
                </a:solidFill>
              </a:rPr>
              <a:t/>
            </a:r>
            <a:br>
              <a:rPr lang="en-US" sz="3500" b="1" dirty="0">
                <a:solidFill>
                  <a:srgbClr val="000000"/>
                </a:solidFill>
              </a:rPr>
            </a:br>
            <a:r>
              <a:rPr lang="en-US" sz="3500" b="1" dirty="0">
                <a:solidFill>
                  <a:srgbClr val="000000"/>
                </a:solidFill>
              </a:rPr>
              <a:t>Private financial </a:t>
            </a:r>
            <a:r>
              <a:rPr lang="en-US" sz="3500" b="1" dirty="0" smtClean="0">
                <a:solidFill>
                  <a:srgbClr val="000000"/>
                </a:solidFill>
              </a:rPr>
              <a:t>institutions </a:t>
            </a:r>
            <a:r>
              <a:rPr lang="en-US" sz="3500" b="1" dirty="0">
                <a:solidFill>
                  <a:srgbClr val="000000"/>
                </a:solidFill>
              </a:rPr>
              <a:t>receive deposits and make –</a:t>
            </a:r>
            <a:br>
              <a:rPr lang="en-US" sz="3500" b="1" dirty="0">
                <a:solidFill>
                  <a:srgbClr val="000000"/>
                </a:solidFill>
              </a:rPr>
            </a:br>
            <a:r>
              <a:rPr lang="en-US" sz="3500" b="1" dirty="0">
                <a:solidFill>
                  <a:srgbClr val="000000"/>
                </a:solidFill>
              </a:rPr>
              <a:t/>
            </a:r>
            <a:br>
              <a:rPr lang="en-US" sz="3500" b="1" dirty="0">
                <a:solidFill>
                  <a:srgbClr val="000000"/>
                </a:solidFill>
              </a:rPr>
            </a:br>
            <a:r>
              <a:rPr lang="en-US" sz="2800" b="1" dirty="0">
                <a:solidFill>
                  <a:srgbClr val="000000"/>
                </a:solidFill>
              </a:rPr>
              <a:t>A.  loans</a:t>
            </a:r>
            <a:br>
              <a:rPr lang="en-US" sz="2800" b="1" dirty="0">
                <a:solidFill>
                  <a:srgbClr val="000000"/>
                </a:solidFill>
              </a:rPr>
            </a:br>
            <a:r>
              <a:rPr lang="en-US" sz="2800" b="1" dirty="0">
                <a:solidFill>
                  <a:srgbClr val="000000"/>
                </a:solidFill>
              </a:rPr>
              <a:t/>
            </a:r>
            <a:br>
              <a:rPr lang="en-US" sz="2800" b="1" dirty="0">
                <a:solidFill>
                  <a:srgbClr val="000000"/>
                </a:solidFill>
              </a:rPr>
            </a:br>
            <a:r>
              <a:rPr lang="en-US" sz="2800" b="1" dirty="0">
                <a:solidFill>
                  <a:srgbClr val="000000"/>
                </a:solidFill>
              </a:rPr>
              <a:t>B.  payments</a:t>
            </a:r>
            <a:br>
              <a:rPr lang="en-US" sz="2800" b="1" dirty="0">
                <a:solidFill>
                  <a:srgbClr val="000000"/>
                </a:solidFill>
              </a:rPr>
            </a:br>
            <a:r>
              <a:rPr lang="en-US" sz="2800" b="1" dirty="0">
                <a:solidFill>
                  <a:srgbClr val="000000"/>
                </a:solidFill>
              </a:rPr>
              <a:t/>
            </a:r>
            <a:br>
              <a:rPr lang="en-US" sz="2800" b="1" dirty="0">
                <a:solidFill>
                  <a:srgbClr val="000000"/>
                </a:solidFill>
              </a:rPr>
            </a:br>
            <a:r>
              <a:rPr lang="en-US" sz="2800" b="1" dirty="0">
                <a:solidFill>
                  <a:srgbClr val="000000"/>
                </a:solidFill>
              </a:rPr>
              <a:t>C.  goods</a:t>
            </a:r>
            <a:br>
              <a:rPr lang="en-US" sz="2800" b="1" dirty="0">
                <a:solidFill>
                  <a:srgbClr val="000000"/>
                </a:solidFill>
              </a:rPr>
            </a:br>
            <a:r>
              <a:rPr lang="en-US" sz="2800" b="1" dirty="0">
                <a:solidFill>
                  <a:srgbClr val="000000"/>
                </a:solidFill>
              </a:rPr>
              <a:t/>
            </a:r>
            <a:br>
              <a:rPr lang="en-US" sz="2800" b="1" dirty="0">
                <a:solidFill>
                  <a:srgbClr val="000000"/>
                </a:solidFill>
              </a:rPr>
            </a:br>
            <a:r>
              <a:rPr lang="en-US" sz="2800" b="1" dirty="0">
                <a:solidFill>
                  <a:srgbClr val="000000"/>
                </a:solidFill>
              </a:rPr>
              <a:t>D.  services</a:t>
            </a:r>
            <a:r>
              <a:rPr lang="en-US" sz="3500" b="1" dirty="0">
                <a:solidFill>
                  <a:srgbClr val="000000"/>
                </a:solidFill>
              </a:rPr>
              <a:t/>
            </a:r>
            <a:br>
              <a:rPr lang="en-US" sz="3500" b="1" dirty="0">
                <a:solidFill>
                  <a:srgbClr val="000000"/>
                </a:solidFill>
              </a:rPr>
            </a:br>
            <a:r>
              <a:rPr lang="en-US" sz="3500" b="1" dirty="0">
                <a:solidFill>
                  <a:srgbClr val="000000"/>
                </a:solidFill>
              </a:rPr>
              <a:t/>
            </a:r>
            <a:br>
              <a:rPr lang="en-US" sz="3500" b="1" dirty="0">
                <a:solidFill>
                  <a:srgbClr val="000000"/>
                </a:solidFill>
              </a:rPr>
            </a:br>
            <a:endParaRPr lang="en-US" sz="3500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ChangeArrowheads="1"/>
          </p:cNvSpPr>
          <p:nvPr/>
        </p:nvSpPr>
        <p:spPr bwMode="auto">
          <a:xfrm>
            <a:off x="228600" y="5715000"/>
            <a:ext cx="77724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>Which of the following is NOT a function of political parties?  </a:t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A.  Monitors the actions of officeholders 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B.  Educating the electorate about campaign 	issues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C.  Paying people to vote for a particular 	candidate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D.  Help candidates win elections </a:t>
            </a: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endParaRPr lang="en-US" sz="3500" b="1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514600"/>
            <a:ext cx="7543800" cy="1295400"/>
          </a:xfrm>
        </p:spPr>
        <p:txBody>
          <a:bodyPr/>
          <a:lstStyle/>
          <a:p>
            <a:pPr eaLnBrk="1" hangingPunct="1"/>
            <a:r>
              <a:rPr lang="en-US" smtClean="0"/>
              <a:t>A.  loans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4"/>
          <p:cNvSpPr>
            <a:spLocks noChangeArrowheads="1"/>
          </p:cNvSpPr>
          <p:nvPr/>
        </p:nvSpPr>
        <p:spPr bwMode="auto">
          <a:xfrm>
            <a:off x="152400" y="5257800"/>
            <a:ext cx="83820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>What determines price?</a:t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A.  Interaction of supply and demand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B.  Who acquires goods and services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C.  The value of what is given up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D.  Resources available </a:t>
            </a: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endParaRPr lang="en-US" sz="3500" b="1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0"/>
            <a:ext cx="7543800" cy="1295400"/>
          </a:xfrm>
        </p:spPr>
        <p:txBody>
          <a:bodyPr/>
          <a:lstStyle/>
          <a:p>
            <a:pPr eaLnBrk="1" hangingPunct="1"/>
            <a:r>
              <a:rPr lang="en-US" smtClean="0"/>
              <a:t>A.  Interaction of supply and 	demand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4"/>
          <p:cNvSpPr>
            <a:spLocks noChangeArrowheads="1"/>
          </p:cNvSpPr>
          <p:nvPr/>
        </p:nvSpPr>
        <p:spPr bwMode="auto">
          <a:xfrm>
            <a:off x="152400" y="5257800"/>
            <a:ext cx="83820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>What does price determine?</a:t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A.  Interaction of supply and demand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B.  Who acquires goods and services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C.  The value of what is given up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D.  Resources available </a:t>
            </a: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endParaRPr lang="en-US" sz="3500" b="1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590800"/>
            <a:ext cx="7543800" cy="1295400"/>
          </a:xfrm>
        </p:spPr>
        <p:txBody>
          <a:bodyPr/>
          <a:lstStyle/>
          <a:p>
            <a:pPr eaLnBrk="1" hangingPunct="1"/>
            <a:r>
              <a:rPr lang="en-US" smtClean="0"/>
              <a:t>B.  Who acquires goods and 	services</a:t>
            </a:r>
          </a:p>
        </p:txBody>
      </p:sp>
    </p:spTree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4"/>
          <p:cNvSpPr>
            <a:spLocks noChangeArrowheads="1"/>
          </p:cNvSpPr>
          <p:nvPr/>
        </p:nvSpPr>
        <p:spPr bwMode="auto">
          <a:xfrm>
            <a:off x="152400" y="5257800"/>
            <a:ext cx="83820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>Which is NOT a type of business ownership?</a:t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A.  partnership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B.  corporation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C.  proprietorship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D.  entrepreneurs </a:t>
            </a: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endParaRPr lang="en-US" sz="3500" b="1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590800"/>
            <a:ext cx="7543800" cy="1295400"/>
          </a:xfrm>
        </p:spPr>
        <p:txBody>
          <a:bodyPr/>
          <a:lstStyle/>
          <a:p>
            <a:pPr eaLnBrk="1" hangingPunct="1"/>
            <a:r>
              <a:rPr lang="en-US" smtClean="0"/>
              <a:t>D.  entrepreneurs</a:t>
            </a:r>
          </a:p>
        </p:txBody>
      </p:sp>
    </p:spTree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4"/>
          <p:cNvSpPr>
            <a:spLocks noChangeArrowheads="1"/>
          </p:cNvSpPr>
          <p:nvPr/>
        </p:nvSpPr>
        <p:spPr bwMode="auto">
          <a:xfrm>
            <a:off x="152400" y="5257800"/>
            <a:ext cx="83820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>Who plays an important role in all three business organizations?</a:t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A.  partnership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B.  corporation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C.  proprietorship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D.  entrepreneurs </a:t>
            </a: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endParaRPr lang="en-US" sz="3500" b="1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590800"/>
            <a:ext cx="7543800" cy="1295400"/>
          </a:xfrm>
          <a:noFill/>
        </p:spPr>
        <p:txBody>
          <a:bodyPr/>
          <a:lstStyle/>
          <a:p>
            <a:pPr eaLnBrk="1" hangingPunct="1"/>
            <a:r>
              <a:rPr lang="en-US" smtClean="0"/>
              <a:t>D.  entrepreneurs</a:t>
            </a:r>
          </a:p>
        </p:txBody>
      </p:sp>
    </p:spTree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4"/>
          <p:cNvSpPr>
            <a:spLocks noChangeArrowheads="1"/>
          </p:cNvSpPr>
          <p:nvPr/>
        </p:nvSpPr>
        <p:spPr bwMode="auto">
          <a:xfrm>
            <a:off x="152400" y="5257800"/>
            <a:ext cx="83820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>What is selecting an item or action from a set of possible alternatives?</a:t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A.  choice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B.  incentive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C.  price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D.  demand</a:t>
            </a:r>
            <a:br>
              <a:rPr lang="en-US" sz="2800" b="1">
                <a:solidFill>
                  <a:srgbClr val="000000"/>
                </a:solidFill>
              </a:rPr>
            </a:br>
            <a:endParaRPr lang="en-US" sz="3500" b="1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200400"/>
            <a:ext cx="7543800" cy="1295400"/>
          </a:xfrm>
        </p:spPr>
        <p:txBody>
          <a:bodyPr/>
          <a:lstStyle/>
          <a:p>
            <a:pPr eaLnBrk="1" hangingPunct="1"/>
            <a:r>
              <a:rPr lang="en-US" smtClean="0"/>
              <a:t>C.  Paying people to vote for a 	particular candidate</a:t>
            </a:r>
          </a:p>
        </p:txBody>
      </p:sp>
    </p:spTree>
  </p:cSld>
  <p:clrMapOvr>
    <a:masterClrMapping/>
  </p:clrMapOvr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819400"/>
            <a:ext cx="7543800" cy="1295400"/>
          </a:xfrm>
        </p:spPr>
        <p:txBody>
          <a:bodyPr/>
          <a:lstStyle/>
          <a:p>
            <a:pPr eaLnBrk="1" hangingPunct="1"/>
            <a:r>
              <a:rPr lang="en-US" smtClean="0"/>
              <a:t>A.  choice</a:t>
            </a:r>
          </a:p>
        </p:txBody>
      </p:sp>
    </p:spTree>
  </p:cSld>
  <p:clrMapOvr>
    <a:masterClrMapping/>
  </p:clrMapOvr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4"/>
          <p:cNvSpPr>
            <a:spLocks noChangeArrowheads="1"/>
          </p:cNvSpPr>
          <p:nvPr/>
        </p:nvSpPr>
        <p:spPr bwMode="auto">
          <a:xfrm>
            <a:off x="152400" y="5257800"/>
            <a:ext cx="83820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>What is the amount of money exchanged for a good or service?</a:t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A.  choice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B.  incentive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C.  price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D.  demand</a:t>
            </a:r>
            <a:br>
              <a:rPr lang="en-US" sz="2800" b="1">
                <a:solidFill>
                  <a:srgbClr val="000000"/>
                </a:solidFill>
              </a:rPr>
            </a:br>
            <a:endParaRPr lang="en-US" sz="3500" b="1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971800"/>
            <a:ext cx="7543800" cy="1295400"/>
          </a:xfrm>
        </p:spPr>
        <p:txBody>
          <a:bodyPr/>
          <a:lstStyle/>
          <a:p>
            <a:pPr eaLnBrk="1" hangingPunct="1"/>
            <a:r>
              <a:rPr lang="en-US" smtClean="0"/>
              <a:t>C.  price</a:t>
            </a:r>
          </a:p>
        </p:txBody>
      </p:sp>
    </p:spTree>
  </p:cSld>
  <p:clrMapOvr>
    <a:masterClrMapping/>
  </p:clrMapOvr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4"/>
          <p:cNvSpPr>
            <a:spLocks noChangeArrowheads="1"/>
          </p:cNvSpPr>
          <p:nvPr/>
        </p:nvSpPr>
        <p:spPr bwMode="auto">
          <a:xfrm>
            <a:off x="152400" y="5257800"/>
            <a:ext cx="83820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>Name the economy where markets are allowed to operate without undue interference from the government.</a:t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A.  enterprise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B.  Free market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C.  Mixed economy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D.  Command economy</a:t>
            </a:r>
            <a:br>
              <a:rPr lang="en-US" sz="2800" b="1">
                <a:solidFill>
                  <a:srgbClr val="000000"/>
                </a:solidFill>
              </a:rPr>
            </a:br>
            <a:endParaRPr lang="en-US" sz="3500" b="1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971800"/>
            <a:ext cx="7543800" cy="1295400"/>
          </a:xfrm>
        </p:spPr>
        <p:txBody>
          <a:bodyPr/>
          <a:lstStyle/>
          <a:p>
            <a:pPr eaLnBrk="1" hangingPunct="1"/>
            <a:r>
              <a:rPr lang="en-US" smtClean="0"/>
              <a:t>B.  Free market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4"/>
          <p:cNvSpPr>
            <a:spLocks noChangeArrowheads="1"/>
          </p:cNvSpPr>
          <p:nvPr/>
        </p:nvSpPr>
        <p:spPr bwMode="auto">
          <a:xfrm>
            <a:off x="228600" y="5715000"/>
            <a:ext cx="77724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>What type of system characterizes the American political process?  </a:t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A.  One-party system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B.  Two-party system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C.  Multi-party system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D.  The most experienced candidate </a:t>
            </a: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endParaRPr lang="en-US" sz="3500" b="1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895600"/>
            <a:ext cx="7543800" cy="1295400"/>
          </a:xfrm>
        </p:spPr>
        <p:txBody>
          <a:bodyPr/>
          <a:lstStyle/>
          <a:p>
            <a:pPr eaLnBrk="1" hangingPunct="1"/>
            <a:r>
              <a:rPr lang="en-US" smtClean="0"/>
              <a:t>B.  Two-party system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4"/>
          <p:cNvSpPr>
            <a:spLocks noChangeArrowheads="1"/>
          </p:cNvSpPr>
          <p:nvPr/>
        </p:nvSpPr>
        <p:spPr bwMode="auto">
          <a:xfrm>
            <a:off x="228600" y="6096000"/>
            <a:ext cx="84582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>What is required before a citizen may vote?  </a:t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A.  Voter registration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B.  15 years of age by day of general election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C.  Lobbying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D.  Expressing an interest</a:t>
            </a: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endParaRPr lang="en-US" sz="3500" b="1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124200"/>
            <a:ext cx="7543800" cy="1295400"/>
          </a:xfrm>
        </p:spPr>
        <p:txBody>
          <a:bodyPr/>
          <a:lstStyle/>
          <a:p>
            <a:pPr eaLnBrk="1" hangingPunct="1"/>
            <a:r>
              <a:rPr lang="en-US" smtClean="0"/>
              <a:t>A.  Voter registration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4"/>
          <p:cNvSpPr>
            <a:spLocks noChangeArrowheads="1"/>
          </p:cNvSpPr>
          <p:nvPr/>
        </p:nvSpPr>
        <p:spPr bwMode="auto">
          <a:xfrm>
            <a:off x="228600" y="6096000"/>
            <a:ext cx="86868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>All of the following are qualifications to register and vote in Virginia EXCEPT:  </a:t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A.  Citizen of the United States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B.  Resident of Virginia and precinct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C.  Hold a job in Virginia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D.  18 years of age by day of general election </a:t>
            </a: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endParaRPr lang="en-US" sz="3500" b="1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048000"/>
            <a:ext cx="8534400" cy="1295400"/>
          </a:xfrm>
        </p:spPr>
        <p:txBody>
          <a:bodyPr/>
          <a:lstStyle/>
          <a:p>
            <a:pPr eaLnBrk="1" hangingPunct="1"/>
            <a:r>
              <a:rPr lang="en-US" sz="2800" smtClean="0"/>
              <a:t>C.  Hold a job in Virginia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4"/>
          <p:cNvSpPr>
            <a:spLocks noChangeArrowheads="1"/>
          </p:cNvSpPr>
          <p:nvPr/>
        </p:nvSpPr>
        <p:spPr bwMode="auto">
          <a:xfrm>
            <a:off x="228600" y="5715000"/>
            <a:ext cx="86106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>Persons CANNOT register to vote in Virginia –</a:t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A.  In person at the registrar’s office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B.  In person at the Division of Motor Vehicles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C.  By telephone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D.  By mail application </a:t>
            </a: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endParaRPr lang="en-US" sz="3500" b="1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/>
          <p:cNvSpPr>
            <a:spLocks noGrp="1" noChangeArrowheads="1"/>
          </p:cNvSpPr>
          <p:nvPr>
            <p:ph type="title"/>
          </p:nvPr>
        </p:nvSpPr>
        <p:spPr>
          <a:xfrm>
            <a:off x="533400" y="3276600"/>
            <a:ext cx="8229600" cy="457200"/>
          </a:xfrm>
        </p:spPr>
        <p:txBody>
          <a:bodyPr/>
          <a:lstStyle/>
          <a:p>
            <a:pPr eaLnBrk="1" hangingPunct="1"/>
            <a:r>
              <a:rPr lang="en-US" sz="3500" smtClean="0"/>
              <a:t>Elections, Parties, and Pressure</a:t>
            </a:r>
            <a:br>
              <a:rPr lang="en-US" sz="3500" smtClean="0"/>
            </a:br>
            <a:r>
              <a:rPr lang="en-US" sz="3500" smtClean="0"/>
              <a:t>CE.5 a-f</a:t>
            </a:r>
            <a:br>
              <a:rPr lang="en-US" sz="3500" smtClean="0"/>
            </a:br>
            <a:r>
              <a:rPr lang="en-US" sz="3500" smtClean="0"/>
              <a:t>CE.7 c-d</a:t>
            </a:r>
            <a:br>
              <a:rPr lang="en-US" sz="3500" smtClean="0"/>
            </a:br>
            <a:r>
              <a:rPr lang="en-US" sz="3500" smtClean="0"/>
              <a:t/>
            </a:r>
            <a:br>
              <a:rPr lang="en-US" sz="3500" smtClean="0"/>
            </a:br>
            <a:endParaRPr lang="en-US" sz="3500" smtClean="0"/>
          </a:p>
        </p:txBody>
      </p:sp>
      <p:sp>
        <p:nvSpPr>
          <p:cNvPr id="6147" name="Rectangle 5"/>
          <p:cNvSpPr>
            <a:spLocks noChangeArrowheads="1"/>
          </p:cNvSpPr>
          <p:nvPr/>
        </p:nvSpPr>
        <p:spPr bwMode="auto">
          <a:xfrm>
            <a:off x="381000" y="49530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r>
              <a:rPr lang="en-US" sz="3500" b="1">
                <a:solidFill>
                  <a:srgbClr val="000000"/>
                </a:solidFill>
              </a:rPr>
              <a:t>American Free Market System</a:t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>CE.9 a-c</a:t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>CE.10 a-c</a:t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>CE.11 a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590800"/>
            <a:ext cx="7543800" cy="1295400"/>
          </a:xfrm>
        </p:spPr>
        <p:txBody>
          <a:bodyPr/>
          <a:lstStyle/>
          <a:p>
            <a:pPr eaLnBrk="1" hangingPunct="1"/>
            <a:r>
              <a:rPr lang="en-US" smtClean="0"/>
              <a:t>C.  By telephone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4"/>
          <p:cNvSpPr>
            <a:spLocks noChangeArrowheads="1"/>
          </p:cNvSpPr>
          <p:nvPr/>
        </p:nvSpPr>
        <p:spPr bwMode="auto">
          <a:xfrm>
            <a:off x="228600" y="5715000"/>
            <a:ext cx="77724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>What is a basic responsibility of citizenship?</a:t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A.  Voting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B.  Obeying the law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C.  Lobbying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D.  Expressing </a:t>
            </a: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endParaRPr lang="en-US" sz="3500" b="1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971800"/>
            <a:ext cx="7543800" cy="1295400"/>
          </a:xfrm>
        </p:spPr>
        <p:txBody>
          <a:bodyPr/>
          <a:lstStyle/>
          <a:p>
            <a:pPr eaLnBrk="1" hangingPunct="1"/>
            <a:r>
              <a:rPr lang="en-US" smtClean="0"/>
              <a:t>A.  Voting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4"/>
          <p:cNvSpPr>
            <a:spLocks noChangeArrowheads="1"/>
          </p:cNvSpPr>
          <p:nvPr/>
        </p:nvSpPr>
        <p:spPr bwMode="auto">
          <a:xfrm>
            <a:off x="228600" y="6477000"/>
            <a:ext cx="86868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>Why have campaign finance laws been reformed?</a:t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A.  Charities donate to their favorite candidates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B.  Rising costs limit who can afford to run for 	office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C.  Individuals refused to donate money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D.  Candidates could not afford the application 	fee </a:t>
            </a: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endParaRPr lang="en-US" sz="3500" b="1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590800"/>
            <a:ext cx="8001000" cy="1295400"/>
          </a:xfrm>
        </p:spPr>
        <p:txBody>
          <a:bodyPr/>
          <a:lstStyle/>
          <a:p>
            <a:pPr eaLnBrk="1" hangingPunct="1"/>
            <a:r>
              <a:rPr lang="en-US" smtClean="0"/>
              <a:t>B.  Rising costs limit who can 	afford to run for office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4"/>
          <p:cNvSpPr>
            <a:spLocks noChangeArrowheads="1"/>
          </p:cNvSpPr>
          <p:nvPr/>
        </p:nvSpPr>
        <p:spPr bwMode="auto">
          <a:xfrm>
            <a:off x="228600" y="5715000"/>
            <a:ext cx="77724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>Voter participation is usually greatest in --  </a:t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A.  Local elections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B.  State elections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C.  Congressional elections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D.  Presidential elections</a:t>
            </a: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>     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200400"/>
            <a:ext cx="7543800" cy="1295400"/>
          </a:xfrm>
        </p:spPr>
        <p:txBody>
          <a:bodyPr/>
          <a:lstStyle/>
          <a:p>
            <a:pPr eaLnBrk="1" hangingPunct="1"/>
            <a:r>
              <a:rPr lang="en-US" smtClean="0"/>
              <a:t>D.  Presidential elections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4"/>
          <p:cNvSpPr>
            <a:spLocks noChangeArrowheads="1"/>
          </p:cNvSpPr>
          <p:nvPr/>
        </p:nvSpPr>
        <p:spPr bwMode="auto">
          <a:xfrm>
            <a:off x="228600" y="5715000"/>
            <a:ext cx="77724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>Rising campaign costs encouraged the development of what?</a:t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A.  Third parties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B.  Political action committees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C.  Nationwide boycotts of elections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D.  Low income candidates seeking office</a:t>
            </a: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endParaRPr lang="en-US" sz="3500" b="1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971800"/>
            <a:ext cx="7543800" cy="1295400"/>
          </a:xfrm>
        </p:spPr>
        <p:txBody>
          <a:bodyPr/>
          <a:lstStyle/>
          <a:p>
            <a:pPr eaLnBrk="1" hangingPunct="1"/>
            <a:r>
              <a:rPr lang="en-US" smtClean="0"/>
              <a:t>B.  Political action committees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4"/>
          <p:cNvSpPr>
            <a:spLocks noChangeArrowheads="1"/>
          </p:cNvSpPr>
          <p:nvPr/>
        </p:nvSpPr>
        <p:spPr bwMode="auto">
          <a:xfrm>
            <a:off x="228600" y="5715000"/>
            <a:ext cx="77724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r>
              <a:rPr lang="en-US" sz="3500" b="1" dirty="0">
                <a:solidFill>
                  <a:srgbClr val="000000"/>
                </a:solidFill>
              </a:rPr>
              <a:t/>
            </a:r>
            <a:br>
              <a:rPr lang="en-US" sz="3500" b="1" dirty="0">
                <a:solidFill>
                  <a:srgbClr val="000000"/>
                </a:solidFill>
              </a:rPr>
            </a:br>
            <a:r>
              <a:rPr lang="en-US" sz="3500" b="1" dirty="0">
                <a:solidFill>
                  <a:srgbClr val="000000"/>
                </a:solidFill>
              </a:rPr>
              <a:t/>
            </a:r>
            <a:br>
              <a:rPr lang="en-US" sz="3500" b="1" dirty="0">
                <a:solidFill>
                  <a:srgbClr val="000000"/>
                </a:solidFill>
              </a:rPr>
            </a:br>
            <a:r>
              <a:rPr lang="en-US" sz="3500" b="1" dirty="0">
                <a:solidFill>
                  <a:srgbClr val="000000"/>
                </a:solidFill>
              </a:rPr>
              <a:t>In the electoral college process, the slate of electors for each state is chosen by what?  </a:t>
            </a:r>
            <a:br>
              <a:rPr lang="en-US" sz="3500" b="1" dirty="0">
                <a:solidFill>
                  <a:srgbClr val="000000"/>
                </a:solidFill>
              </a:rPr>
            </a:br>
            <a:r>
              <a:rPr lang="en-US" sz="3500" b="1" dirty="0">
                <a:solidFill>
                  <a:srgbClr val="000000"/>
                </a:solidFill>
              </a:rPr>
              <a:t/>
            </a:r>
            <a:br>
              <a:rPr lang="en-US" sz="3500" b="1" dirty="0">
                <a:solidFill>
                  <a:srgbClr val="000000"/>
                </a:solidFill>
              </a:rPr>
            </a:br>
            <a:r>
              <a:rPr lang="en-US" sz="2800" b="1" dirty="0">
                <a:solidFill>
                  <a:srgbClr val="000000"/>
                </a:solidFill>
              </a:rPr>
              <a:t>A.  </a:t>
            </a:r>
            <a:r>
              <a:rPr lang="en-US" sz="2800" b="1" dirty="0" smtClean="0">
                <a:solidFill>
                  <a:srgbClr val="000000"/>
                </a:solidFill>
              </a:rPr>
              <a:t>Popular </a:t>
            </a:r>
            <a:r>
              <a:rPr lang="en-US" sz="2800" b="1" dirty="0">
                <a:solidFill>
                  <a:srgbClr val="000000"/>
                </a:solidFill>
              </a:rPr>
              <a:t>vote</a:t>
            </a:r>
            <a:br>
              <a:rPr lang="en-US" sz="2800" b="1" dirty="0">
                <a:solidFill>
                  <a:srgbClr val="000000"/>
                </a:solidFill>
              </a:rPr>
            </a:br>
            <a:r>
              <a:rPr lang="en-US" sz="2800" b="1" dirty="0">
                <a:solidFill>
                  <a:srgbClr val="000000"/>
                </a:solidFill>
              </a:rPr>
              <a:t/>
            </a:r>
            <a:br>
              <a:rPr lang="en-US" sz="2800" b="1" dirty="0">
                <a:solidFill>
                  <a:srgbClr val="000000"/>
                </a:solidFill>
              </a:rPr>
            </a:br>
            <a:r>
              <a:rPr lang="en-US" sz="2800" b="1" dirty="0">
                <a:solidFill>
                  <a:srgbClr val="000000"/>
                </a:solidFill>
              </a:rPr>
              <a:t>B.  Number of cities in the state</a:t>
            </a:r>
            <a:br>
              <a:rPr lang="en-US" sz="2800" b="1" dirty="0">
                <a:solidFill>
                  <a:srgbClr val="000000"/>
                </a:solidFill>
              </a:rPr>
            </a:br>
            <a:r>
              <a:rPr lang="en-US" sz="2800" b="1" dirty="0">
                <a:solidFill>
                  <a:srgbClr val="000000"/>
                </a:solidFill>
              </a:rPr>
              <a:t/>
            </a:r>
            <a:br>
              <a:rPr lang="en-US" sz="2800" b="1" dirty="0">
                <a:solidFill>
                  <a:srgbClr val="000000"/>
                </a:solidFill>
              </a:rPr>
            </a:br>
            <a:r>
              <a:rPr lang="en-US" sz="2800" b="1" dirty="0">
                <a:solidFill>
                  <a:srgbClr val="000000"/>
                </a:solidFill>
              </a:rPr>
              <a:t>C.  State’s Congressional representation</a:t>
            </a:r>
            <a:br>
              <a:rPr lang="en-US" sz="2800" b="1" dirty="0">
                <a:solidFill>
                  <a:srgbClr val="000000"/>
                </a:solidFill>
              </a:rPr>
            </a:br>
            <a:r>
              <a:rPr lang="en-US" sz="2800" b="1" dirty="0">
                <a:solidFill>
                  <a:srgbClr val="000000"/>
                </a:solidFill>
              </a:rPr>
              <a:t/>
            </a:r>
            <a:br>
              <a:rPr lang="en-US" sz="2800" b="1" dirty="0">
                <a:solidFill>
                  <a:srgbClr val="000000"/>
                </a:solidFill>
              </a:rPr>
            </a:br>
            <a:r>
              <a:rPr lang="en-US" sz="2800" b="1" dirty="0">
                <a:solidFill>
                  <a:srgbClr val="000000"/>
                </a:solidFill>
              </a:rPr>
              <a:t>D.  Is the same for every state </a:t>
            </a:r>
            <a:r>
              <a:rPr lang="en-US" sz="3500" b="1" dirty="0">
                <a:solidFill>
                  <a:srgbClr val="000000"/>
                </a:solidFill>
              </a:rPr>
              <a:t/>
            </a:r>
            <a:br>
              <a:rPr lang="en-US" sz="3500" b="1" dirty="0">
                <a:solidFill>
                  <a:srgbClr val="000000"/>
                </a:solidFill>
              </a:rPr>
            </a:br>
            <a:r>
              <a:rPr lang="en-US" sz="3500" b="1" dirty="0">
                <a:solidFill>
                  <a:srgbClr val="000000"/>
                </a:solidFill>
              </a:rPr>
              <a:t/>
            </a:r>
            <a:br>
              <a:rPr lang="en-US" sz="3500" b="1" dirty="0">
                <a:solidFill>
                  <a:srgbClr val="000000"/>
                </a:solidFill>
              </a:rPr>
            </a:br>
            <a:endParaRPr lang="en-US" sz="3500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ChangeArrowheads="1"/>
          </p:cNvSpPr>
          <p:nvPr/>
        </p:nvSpPr>
        <p:spPr bwMode="auto">
          <a:xfrm>
            <a:off x="228600" y="5715000"/>
            <a:ext cx="77724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>What term means seeking to influence legislators to introduce or vote for or against a bill?  </a:t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A.  Participating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B.  Joining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C.  Lobbying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D.  Expressing </a:t>
            </a: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endParaRPr lang="en-US" sz="3500" b="1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895600"/>
            <a:ext cx="7543800" cy="1295400"/>
          </a:xfrm>
        </p:spPr>
        <p:txBody>
          <a:bodyPr/>
          <a:lstStyle/>
          <a:p>
            <a:pPr eaLnBrk="1" hangingPunct="1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A.  </a:t>
            </a:r>
            <a:r>
              <a:rPr lang="en-US" dirty="0" smtClean="0"/>
              <a:t>Popular </a:t>
            </a:r>
            <a:r>
              <a:rPr lang="en-US" dirty="0" smtClean="0"/>
              <a:t>vote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4"/>
          <p:cNvSpPr>
            <a:spLocks noChangeArrowheads="1"/>
          </p:cNvSpPr>
          <p:nvPr/>
        </p:nvSpPr>
        <p:spPr bwMode="auto">
          <a:xfrm>
            <a:off x="228600" y="5715000"/>
            <a:ext cx="85344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>Which is NOT a similarity between political parties?  </a:t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A.  Both organize to win elections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B.  Both influence public policies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C.  Both develop the same platforms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D.  Both define themselves in a way that wins 	majority support by appealing to center </a:t>
            </a: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endParaRPr lang="en-US" sz="3500" b="1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743200"/>
            <a:ext cx="8229600" cy="1295400"/>
          </a:xfrm>
        </p:spPr>
        <p:txBody>
          <a:bodyPr/>
          <a:lstStyle/>
          <a:p>
            <a:pPr eaLnBrk="1" hangingPunct="1"/>
            <a:r>
              <a:rPr lang="en-US" smtClean="0"/>
              <a:t>C.  Both develop same platforms  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4"/>
          <p:cNvSpPr>
            <a:spLocks noChangeArrowheads="1"/>
          </p:cNvSpPr>
          <p:nvPr/>
        </p:nvSpPr>
        <p:spPr bwMode="auto">
          <a:xfrm>
            <a:off x="228600" y="6400800"/>
            <a:ext cx="89154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>Which of the following is true of third parties?  </a:t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A.  They introduce new ideas or press for a 	particular issue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B.  They appeal to all voters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C.  They never have extremist ideas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D.  They win a majority of elections, because they 	involve a political personality  </a:t>
            </a: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endParaRPr lang="en-US" sz="3500" b="1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667000"/>
            <a:ext cx="8305800" cy="1295400"/>
          </a:xfrm>
        </p:spPr>
        <p:txBody>
          <a:bodyPr/>
          <a:lstStyle/>
          <a:p>
            <a:pPr eaLnBrk="1" hangingPunct="1"/>
            <a:r>
              <a:rPr lang="en-US" sz="3200" smtClean="0"/>
              <a:t>A.  They introduce new ideas and press 	for a particular issue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4"/>
          <p:cNvSpPr>
            <a:spLocks noChangeArrowheads="1"/>
          </p:cNvSpPr>
          <p:nvPr/>
        </p:nvSpPr>
        <p:spPr bwMode="auto">
          <a:xfrm>
            <a:off x="228600" y="5715000"/>
            <a:ext cx="77724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>Which of the following is NOT a strategy informed citizens use to make choices in elections?  </a:t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A.  Identifying propaganda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B.  Evaluating sources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C.  Confusing fact with opinion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D.  Detecting bias </a:t>
            </a: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endParaRPr lang="en-US" sz="3500" b="1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362200"/>
            <a:ext cx="7543800" cy="1295400"/>
          </a:xfrm>
        </p:spPr>
        <p:txBody>
          <a:bodyPr/>
          <a:lstStyle/>
          <a:p>
            <a:pPr eaLnBrk="1" hangingPunct="1"/>
            <a:r>
              <a:rPr lang="en-US" smtClean="0"/>
              <a:t>C.  Confusing fact with opinion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4"/>
          <p:cNvSpPr>
            <a:spLocks noChangeArrowheads="1"/>
          </p:cNvSpPr>
          <p:nvPr/>
        </p:nvSpPr>
        <p:spPr bwMode="auto">
          <a:xfrm>
            <a:off x="228600" y="5715000"/>
            <a:ext cx="77724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r>
              <a:rPr lang="en-US" sz="3500" b="1" dirty="0">
                <a:solidFill>
                  <a:srgbClr val="000000"/>
                </a:solidFill>
              </a:rPr>
              <a:t/>
            </a:r>
            <a:br>
              <a:rPr lang="en-US" sz="3500" b="1" dirty="0">
                <a:solidFill>
                  <a:srgbClr val="000000"/>
                </a:solidFill>
              </a:rPr>
            </a:br>
            <a:r>
              <a:rPr lang="en-US" sz="3500" b="1" dirty="0">
                <a:solidFill>
                  <a:srgbClr val="000000"/>
                </a:solidFill>
              </a:rPr>
              <a:t/>
            </a:r>
            <a:br>
              <a:rPr lang="en-US" sz="3500" b="1" dirty="0">
                <a:solidFill>
                  <a:srgbClr val="000000"/>
                </a:solidFill>
              </a:rPr>
            </a:br>
            <a:r>
              <a:rPr lang="en-US" sz="3500" b="1" dirty="0">
                <a:solidFill>
                  <a:srgbClr val="000000"/>
                </a:solidFill>
              </a:rPr>
              <a:t>What group influences elections by identifying candidates, writing editorials, creating political cartoons and broadcasting different points of view?</a:t>
            </a:r>
            <a:br>
              <a:rPr lang="en-US" sz="3500" b="1" dirty="0">
                <a:solidFill>
                  <a:srgbClr val="000000"/>
                </a:solidFill>
              </a:rPr>
            </a:br>
            <a:r>
              <a:rPr lang="en-US" sz="3500" b="1" dirty="0">
                <a:solidFill>
                  <a:srgbClr val="000000"/>
                </a:solidFill>
              </a:rPr>
              <a:t/>
            </a:r>
            <a:br>
              <a:rPr lang="en-US" sz="3500" b="1" dirty="0">
                <a:solidFill>
                  <a:srgbClr val="000000"/>
                </a:solidFill>
              </a:rPr>
            </a:br>
            <a:r>
              <a:rPr lang="en-US" sz="2800" b="1" dirty="0">
                <a:solidFill>
                  <a:srgbClr val="000000"/>
                </a:solidFill>
              </a:rPr>
              <a:t>A.  citizens</a:t>
            </a:r>
            <a:br>
              <a:rPr lang="en-US" sz="2800" b="1" dirty="0">
                <a:solidFill>
                  <a:srgbClr val="000000"/>
                </a:solidFill>
              </a:rPr>
            </a:br>
            <a:r>
              <a:rPr lang="en-US" sz="2800" b="1" dirty="0">
                <a:solidFill>
                  <a:srgbClr val="000000"/>
                </a:solidFill>
              </a:rPr>
              <a:t/>
            </a:r>
            <a:br>
              <a:rPr lang="en-US" sz="2800" b="1" dirty="0">
                <a:solidFill>
                  <a:srgbClr val="000000"/>
                </a:solidFill>
              </a:rPr>
            </a:br>
            <a:r>
              <a:rPr lang="en-US" sz="2800" b="1" dirty="0">
                <a:solidFill>
                  <a:srgbClr val="000000"/>
                </a:solidFill>
              </a:rPr>
              <a:t>B.  lobbyists</a:t>
            </a:r>
            <a:br>
              <a:rPr lang="en-US" sz="2800" b="1" dirty="0">
                <a:solidFill>
                  <a:srgbClr val="000000"/>
                </a:solidFill>
              </a:rPr>
            </a:br>
            <a:r>
              <a:rPr lang="en-US" sz="2800" b="1" dirty="0">
                <a:solidFill>
                  <a:srgbClr val="000000"/>
                </a:solidFill>
              </a:rPr>
              <a:t/>
            </a:r>
            <a:br>
              <a:rPr lang="en-US" sz="2800" b="1" dirty="0">
                <a:solidFill>
                  <a:srgbClr val="000000"/>
                </a:solidFill>
              </a:rPr>
            </a:br>
            <a:r>
              <a:rPr lang="en-US" sz="2800" b="1" dirty="0">
                <a:solidFill>
                  <a:srgbClr val="000000"/>
                </a:solidFill>
              </a:rPr>
              <a:t>C.  Political action committees</a:t>
            </a:r>
            <a:br>
              <a:rPr lang="en-US" sz="2800" b="1" dirty="0">
                <a:solidFill>
                  <a:srgbClr val="000000"/>
                </a:solidFill>
              </a:rPr>
            </a:br>
            <a:r>
              <a:rPr lang="en-US" sz="2800" b="1" dirty="0">
                <a:solidFill>
                  <a:srgbClr val="000000"/>
                </a:solidFill>
              </a:rPr>
              <a:t/>
            </a:r>
            <a:br>
              <a:rPr lang="en-US" sz="2800" b="1" dirty="0">
                <a:solidFill>
                  <a:srgbClr val="000000"/>
                </a:solidFill>
              </a:rPr>
            </a:br>
            <a:r>
              <a:rPr lang="en-US" sz="2800" b="1" dirty="0">
                <a:solidFill>
                  <a:srgbClr val="000000"/>
                </a:solidFill>
              </a:rPr>
              <a:t>D.  mass media </a:t>
            </a:r>
            <a:r>
              <a:rPr lang="en-US" sz="3500" b="1" dirty="0">
                <a:solidFill>
                  <a:srgbClr val="000000"/>
                </a:solidFill>
              </a:rPr>
              <a:t/>
            </a:r>
            <a:br>
              <a:rPr lang="en-US" sz="3500" b="1" dirty="0">
                <a:solidFill>
                  <a:srgbClr val="000000"/>
                </a:solidFill>
              </a:rPr>
            </a:br>
            <a:endParaRPr lang="en-US" sz="3500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895600"/>
            <a:ext cx="7543800" cy="1295400"/>
          </a:xfrm>
        </p:spPr>
        <p:txBody>
          <a:bodyPr/>
          <a:lstStyle/>
          <a:p>
            <a:pPr eaLnBrk="1" hangingPunct="1"/>
            <a:r>
              <a:rPr lang="en-US" smtClean="0"/>
              <a:t>D.  Mass media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4"/>
          <p:cNvSpPr>
            <a:spLocks noChangeArrowheads="1"/>
          </p:cNvSpPr>
          <p:nvPr/>
        </p:nvSpPr>
        <p:spPr bwMode="auto">
          <a:xfrm>
            <a:off x="228600" y="6324600"/>
            <a:ext cx="77724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>All of the following are ways the media plays an important role in setting the public agenda EXCEPT:</a:t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A.  Focusing public attention on selected 	issues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B.  Offering a forum in which opposing 	viewpoints are communicated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C.  Holding government officials 	accountable to the public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D.  Gathering petitions </a:t>
            </a: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endParaRPr lang="en-US" sz="3500" b="1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3200"/>
            <a:ext cx="7543800" cy="1295400"/>
          </a:xfrm>
        </p:spPr>
        <p:txBody>
          <a:bodyPr/>
          <a:lstStyle/>
          <a:p>
            <a:pPr eaLnBrk="1" hangingPunct="1"/>
            <a:r>
              <a:rPr lang="en-US" smtClean="0"/>
              <a:t>C.  Lobbying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0"/>
            <a:ext cx="7543800" cy="1295400"/>
          </a:xfrm>
        </p:spPr>
        <p:txBody>
          <a:bodyPr/>
          <a:lstStyle/>
          <a:p>
            <a:pPr eaLnBrk="1" hangingPunct="1"/>
            <a:r>
              <a:rPr lang="en-US" smtClean="0"/>
              <a:t>D.  Gathering petitions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4"/>
          <p:cNvSpPr>
            <a:spLocks noChangeArrowheads="1"/>
          </p:cNvSpPr>
          <p:nvPr/>
        </p:nvSpPr>
        <p:spPr bwMode="auto">
          <a:xfrm>
            <a:off x="228600" y="5715000"/>
            <a:ext cx="77724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>The United States economy is a -- ?  </a:t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A.  Mixed economy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B.  Command economy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C.  Government controlled economy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D.  Traditional economy</a:t>
            </a: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endParaRPr lang="en-US" sz="3500" b="1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09800"/>
            <a:ext cx="7543800" cy="1295400"/>
          </a:xfrm>
        </p:spPr>
        <p:txBody>
          <a:bodyPr/>
          <a:lstStyle/>
          <a:p>
            <a:pPr eaLnBrk="1" hangingPunct="1"/>
            <a:r>
              <a:rPr lang="en-US" smtClean="0"/>
              <a:t>A.  Mixed economy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4"/>
          <p:cNvSpPr>
            <a:spLocks noChangeArrowheads="1"/>
          </p:cNvSpPr>
          <p:nvPr/>
        </p:nvSpPr>
        <p:spPr bwMode="auto">
          <a:xfrm>
            <a:off x="228600" y="5943600"/>
            <a:ext cx="77724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>A command economy is one that –</a:t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A.  Has central ownership of property and 	resources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B.  Is the most common economic system 	today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C.  Has a greater government role than in a 	free market economy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D.  Has private ownership of property and 	resources </a:t>
            </a: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endParaRPr lang="en-US" sz="3500" b="1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590800"/>
            <a:ext cx="7543800" cy="1295400"/>
          </a:xfrm>
        </p:spPr>
        <p:txBody>
          <a:bodyPr/>
          <a:lstStyle/>
          <a:p>
            <a:pPr eaLnBrk="1" hangingPunct="1"/>
            <a:r>
              <a:rPr lang="en-US" smtClean="0"/>
              <a:t>A.  Has central ownership of 	property and resources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4"/>
          <p:cNvSpPr>
            <a:spLocks noChangeArrowheads="1"/>
          </p:cNvSpPr>
          <p:nvPr/>
        </p:nvSpPr>
        <p:spPr bwMode="auto">
          <a:xfrm>
            <a:off x="228600" y="5715000"/>
            <a:ext cx="77724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r>
              <a:rPr lang="en-US" sz="3500" b="1" dirty="0">
                <a:solidFill>
                  <a:srgbClr val="000000"/>
                </a:solidFill>
              </a:rPr>
              <a:t/>
            </a:r>
            <a:br>
              <a:rPr lang="en-US" sz="3500" b="1" dirty="0">
                <a:solidFill>
                  <a:srgbClr val="000000"/>
                </a:solidFill>
              </a:rPr>
            </a:br>
            <a:r>
              <a:rPr lang="en-US" sz="3500" b="1" dirty="0">
                <a:solidFill>
                  <a:srgbClr val="000000"/>
                </a:solidFill>
              </a:rPr>
              <a:t/>
            </a:r>
            <a:br>
              <a:rPr lang="en-US" sz="3500" b="1" dirty="0">
                <a:solidFill>
                  <a:srgbClr val="000000"/>
                </a:solidFill>
              </a:rPr>
            </a:br>
            <a:r>
              <a:rPr lang="en-US" sz="3500" b="1" dirty="0">
                <a:solidFill>
                  <a:srgbClr val="000000"/>
                </a:solidFill>
              </a:rPr>
              <a:t>In a mixed economy the government --  </a:t>
            </a:r>
            <a:br>
              <a:rPr lang="en-US" sz="3500" b="1" dirty="0">
                <a:solidFill>
                  <a:srgbClr val="000000"/>
                </a:solidFill>
              </a:rPr>
            </a:br>
            <a:r>
              <a:rPr lang="en-US" sz="3500" b="1" dirty="0">
                <a:solidFill>
                  <a:srgbClr val="000000"/>
                </a:solidFill>
              </a:rPr>
              <a:t/>
            </a:r>
            <a:br>
              <a:rPr lang="en-US" sz="3500" b="1" dirty="0">
                <a:solidFill>
                  <a:srgbClr val="000000"/>
                </a:solidFill>
              </a:rPr>
            </a:br>
            <a:r>
              <a:rPr lang="en-US" sz="2800" b="1" dirty="0">
                <a:solidFill>
                  <a:srgbClr val="000000"/>
                </a:solidFill>
              </a:rPr>
              <a:t>A.  Makes decisions for the public sector</a:t>
            </a:r>
            <a:br>
              <a:rPr lang="en-US" sz="2800" b="1" dirty="0">
                <a:solidFill>
                  <a:srgbClr val="000000"/>
                </a:solidFill>
              </a:rPr>
            </a:br>
            <a:r>
              <a:rPr lang="en-US" sz="2800" b="1" dirty="0">
                <a:solidFill>
                  <a:srgbClr val="000000"/>
                </a:solidFill>
              </a:rPr>
              <a:t/>
            </a:r>
            <a:br>
              <a:rPr lang="en-US" sz="2800" b="1" dirty="0">
                <a:solidFill>
                  <a:srgbClr val="000000"/>
                </a:solidFill>
              </a:rPr>
            </a:br>
            <a:r>
              <a:rPr lang="en-US" sz="2800" b="1" dirty="0">
                <a:solidFill>
                  <a:srgbClr val="000000"/>
                </a:solidFill>
              </a:rPr>
              <a:t>B.  Adjusts supply and demand</a:t>
            </a:r>
            <a:br>
              <a:rPr lang="en-US" sz="2800" b="1" dirty="0">
                <a:solidFill>
                  <a:srgbClr val="000000"/>
                </a:solidFill>
              </a:rPr>
            </a:br>
            <a:r>
              <a:rPr lang="en-US" sz="2800" b="1" dirty="0">
                <a:solidFill>
                  <a:srgbClr val="000000"/>
                </a:solidFill>
              </a:rPr>
              <a:t/>
            </a:r>
            <a:br>
              <a:rPr lang="en-US" sz="2800" b="1" dirty="0">
                <a:solidFill>
                  <a:srgbClr val="000000"/>
                </a:solidFill>
              </a:rPr>
            </a:br>
            <a:r>
              <a:rPr lang="en-US" sz="2800" b="1" dirty="0">
                <a:solidFill>
                  <a:srgbClr val="000000"/>
                </a:solidFill>
              </a:rPr>
              <a:t>C.  Limits individual choice</a:t>
            </a:r>
            <a:br>
              <a:rPr lang="en-US" sz="2800" b="1" dirty="0">
                <a:solidFill>
                  <a:srgbClr val="000000"/>
                </a:solidFill>
              </a:rPr>
            </a:br>
            <a:r>
              <a:rPr lang="en-US" sz="2800" b="1" dirty="0">
                <a:solidFill>
                  <a:srgbClr val="000000"/>
                </a:solidFill>
              </a:rPr>
              <a:t/>
            </a:r>
            <a:br>
              <a:rPr lang="en-US" sz="2800" b="1" dirty="0">
                <a:solidFill>
                  <a:srgbClr val="000000"/>
                </a:solidFill>
              </a:rPr>
            </a:br>
            <a:r>
              <a:rPr lang="en-US" sz="2800" b="1" dirty="0">
                <a:solidFill>
                  <a:srgbClr val="000000"/>
                </a:solidFill>
              </a:rPr>
              <a:t>D.  Centrally plans the economy</a:t>
            </a:r>
            <a:r>
              <a:rPr lang="en-US" sz="3500" b="1" dirty="0">
                <a:solidFill>
                  <a:srgbClr val="000000"/>
                </a:solidFill>
              </a:rPr>
              <a:t/>
            </a:r>
            <a:br>
              <a:rPr lang="en-US" sz="3500" b="1" dirty="0">
                <a:solidFill>
                  <a:srgbClr val="000000"/>
                </a:solidFill>
              </a:rPr>
            </a:br>
            <a:r>
              <a:rPr lang="en-US" sz="3500" b="1" dirty="0">
                <a:solidFill>
                  <a:srgbClr val="000000"/>
                </a:solidFill>
              </a:rPr>
              <a:t/>
            </a:r>
            <a:br>
              <a:rPr lang="en-US" sz="3500" b="1" dirty="0">
                <a:solidFill>
                  <a:srgbClr val="000000"/>
                </a:solidFill>
              </a:rPr>
            </a:br>
            <a:endParaRPr lang="en-US" sz="3500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352800"/>
            <a:ext cx="8153400" cy="1295400"/>
          </a:xfrm>
        </p:spPr>
        <p:txBody>
          <a:bodyPr/>
          <a:lstStyle/>
          <a:p>
            <a:pPr eaLnBrk="1" hangingPunct="1"/>
            <a:r>
              <a:rPr lang="en-US" dirty="0"/>
              <a:t>A.  Makes decisions for the public sector</a:t>
            </a:r>
            <a:endParaRPr lang="en-US" dirty="0" smtClean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4"/>
          <p:cNvSpPr>
            <a:spLocks noChangeArrowheads="1"/>
          </p:cNvSpPr>
          <p:nvPr/>
        </p:nvSpPr>
        <p:spPr bwMode="auto">
          <a:xfrm>
            <a:off x="228600" y="5715000"/>
            <a:ext cx="77724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>The most common economic system today is –</a:t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A.  Central ownership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B.  Mixed economy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C.  Command economy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D.  Free market</a:t>
            </a: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endParaRPr lang="en-US" sz="3500" b="1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438400"/>
            <a:ext cx="7543800" cy="1295400"/>
          </a:xfrm>
        </p:spPr>
        <p:txBody>
          <a:bodyPr/>
          <a:lstStyle/>
          <a:p>
            <a:pPr eaLnBrk="1" hangingPunct="1"/>
            <a:r>
              <a:rPr lang="en-US" smtClean="0"/>
              <a:t>B.  Mixed economy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4"/>
          <p:cNvSpPr>
            <a:spLocks noChangeArrowheads="1"/>
          </p:cNvSpPr>
          <p:nvPr/>
        </p:nvSpPr>
        <p:spPr bwMode="auto">
          <a:xfrm>
            <a:off x="228600" y="5715000"/>
            <a:ext cx="77724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>The following are characteristics of the United States economy EXCEPT:  </a:t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A.  Free market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B.  Private party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C.  profit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D.  Central ownership </a:t>
            </a: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endParaRPr lang="en-US" sz="3500" b="1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/>
          <p:cNvSpPr>
            <a:spLocks noChangeArrowheads="1"/>
          </p:cNvSpPr>
          <p:nvPr/>
        </p:nvSpPr>
        <p:spPr bwMode="auto">
          <a:xfrm>
            <a:off x="228600" y="5715000"/>
            <a:ext cx="77724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>The requirements for a majority vote to win in the electoral college favors a -- ?  </a:t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A.  Two-party system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B.  Multi-party system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C.  One-party system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D.  The most experienced candidate</a:t>
            </a: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endParaRPr lang="en-US" sz="3500" b="1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667000"/>
            <a:ext cx="7543800" cy="1295400"/>
          </a:xfrm>
        </p:spPr>
        <p:txBody>
          <a:bodyPr/>
          <a:lstStyle/>
          <a:p>
            <a:pPr eaLnBrk="1" hangingPunct="1"/>
            <a:r>
              <a:rPr lang="en-US" smtClean="0"/>
              <a:t>D.  Central ownership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4"/>
          <p:cNvSpPr>
            <a:spLocks noChangeArrowheads="1"/>
          </p:cNvSpPr>
          <p:nvPr/>
        </p:nvSpPr>
        <p:spPr bwMode="auto">
          <a:xfrm>
            <a:off x="228600" y="5715000"/>
            <a:ext cx="77724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>What economic system is based on private ownership of property, profit and individual choice?  </a:t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A.  traditional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B.  free market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C.  command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D.  subsistence</a:t>
            </a: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endParaRPr lang="en-US" sz="3500" b="1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895600"/>
            <a:ext cx="7543800" cy="1295400"/>
          </a:xfrm>
        </p:spPr>
        <p:txBody>
          <a:bodyPr/>
          <a:lstStyle/>
          <a:p>
            <a:pPr eaLnBrk="1" hangingPunct="1"/>
            <a:r>
              <a:rPr lang="en-US" smtClean="0"/>
              <a:t>B.  Free market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4"/>
          <p:cNvSpPr>
            <a:spLocks noChangeArrowheads="1"/>
          </p:cNvSpPr>
          <p:nvPr/>
        </p:nvSpPr>
        <p:spPr bwMode="auto">
          <a:xfrm>
            <a:off x="228600" y="5715000"/>
            <a:ext cx="77724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r>
              <a:rPr lang="en-US" sz="3500" b="1" dirty="0">
                <a:solidFill>
                  <a:srgbClr val="000000"/>
                </a:solidFill>
              </a:rPr>
              <a:t/>
            </a:r>
            <a:br>
              <a:rPr lang="en-US" sz="3500" b="1" dirty="0">
                <a:solidFill>
                  <a:srgbClr val="000000"/>
                </a:solidFill>
              </a:rPr>
            </a:br>
            <a:r>
              <a:rPr lang="en-US" sz="3500" b="1" dirty="0">
                <a:solidFill>
                  <a:srgbClr val="000000"/>
                </a:solidFill>
              </a:rPr>
              <a:t/>
            </a:r>
            <a:br>
              <a:rPr lang="en-US" sz="3500" b="1" dirty="0">
                <a:solidFill>
                  <a:srgbClr val="000000"/>
                </a:solidFill>
              </a:rPr>
            </a:br>
            <a:r>
              <a:rPr lang="en-US" sz="3500" b="1" dirty="0">
                <a:solidFill>
                  <a:srgbClr val="000000"/>
                </a:solidFill>
              </a:rPr>
              <a:t>What is given up when a choice is made---the highest valued alternative </a:t>
            </a:r>
            <a:r>
              <a:rPr lang="en-US" sz="3500" b="1" dirty="0" smtClean="0">
                <a:solidFill>
                  <a:srgbClr val="000000"/>
                </a:solidFill>
              </a:rPr>
              <a:t>not chosen?  </a:t>
            </a:r>
            <a:r>
              <a:rPr lang="en-US" sz="3500" b="1" dirty="0">
                <a:solidFill>
                  <a:srgbClr val="000000"/>
                </a:solidFill>
              </a:rPr>
              <a:t/>
            </a:r>
            <a:br>
              <a:rPr lang="en-US" sz="3500" b="1" dirty="0">
                <a:solidFill>
                  <a:srgbClr val="000000"/>
                </a:solidFill>
              </a:rPr>
            </a:br>
            <a:r>
              <a:rPr lang="en-US" sz="3500" b="1" dirty="0">
                <a:solidFill>
                  <a:srgbClr val="000000"/>
                </a:solidFill>
              </a:rPr>
              <a:t/>
            </a:r>
            <a:br>
              <a:rPr lang="en-US" sz="3500" b="1" dirty="0">
                <a:solidFill>
                  <a:srgbClr val="000000"/>
                </a:solidFill>
              </a:rPr>
            </a:br>
            <a:r>
              <a:rPr lang="en-US" sz="2800" b="1" dirty="0">
                <a:solidFill>
                  <a:srgbClr val="000000"/>
                </a:solidFill>
              </a:rPr>
              <a:t>A.  Opportunity cost</a:t>
            </a:r>
            <a:br>
              <a:rPr lang="en-US" sz="2800" b="1" dirty="0">
                <a:solidFill>
                  <a:srgbClr val="000000"/>
                </a:solidFill>
              </a:rPr>
            </a:br>
            <a:r>
              <a:rPr lang="en-US" sz="2800" b="1" dirty="0">
                <a:solidFill>
                  <a:srgbClr val="000000"/>
                </a:solidFill>
              </a:rPr>
              <a:t/>
            </a:r>
            <a:br>
              <a:rPr lang="en-US" sz="2800" b="1" dirty="0">
                <a:solidFill>
                  <a:srgbClr val="000000"/>
                </a:solidFill>
              </a:rPr>
            </a:br>
            <a:r>
              <a:rPr lang="en-US" sz="2800" b="1" dirty="0">
                <a:solidFill>
                  <a:srgbClr val="000000"/>
                </a:solidFill>
              </a:rPr>
              <a:t>B.  Price </a:t>
            </a:r>
            <a:br>
              <a:rPr lang="en-US" sz="2800" b="1" dirty="0">
                <a:solidFill>
                  <a:srgbClr val="000000"/>
                </a:solidFill>
              </a:rPr>
            </a:br>
            <a:r>
              <a:rPr lang="en-US" sz="2800" b="1" dirty="0">
                <a:solidFill>
                  <a:srgbClr val="000000"/>
                </a:solidFill>
              </a:rPr>
              <a:t/>
            </a:r>
            <a:br>
              <a:rPr lang="en-US" sz="2800" b="1" dirty="0">
                <a:solidFill>
                  <a:srgbClr val="000000"/>
                </a:solidFill>
              </a:rPr>
            </a:br>
            <a:r>
              <a:rPr lang="en-US" sz="2800" b="1" dirty="0">
                <a:solidFill>
                  <a:srgbClr val="000000"/>
                </a:solidFill>
              </a:rPr>
              <a:t>C.  Competition</a:t>
            </a:r>
            <a:br>
              <a:rPr lang="en-US" sz="2800" b="1" dirty="0">
                <a:solidFill>
                  <a:srgbClr val="000000"/>
                </a:solidFill>
              </a:rPr>
            </a:br>
            <a:r>
              <a:rPr lang="en-US" sz="2800" b="1" dirty="0">
                <a:solidFill>
                  <a:srgbClr val="000000"/>
                </a:solidFill>
              </a:rPr>
              <a:t/>
            </a:r>
            <a:br>
              <a:rPr lang="en-US" sz="2800" b="1" dirty="0">
                <a:solidFill>
                  <a:srgbClr val="000000"/>
                </a:solidFill>
              </a:rPr>
            </a:br>
            <a:r>
              <a:rPr lang="en-US" sz="2800" b="1" dirty="0">
                <a:solidFill>
                  <a:srgbClr val="000000"/>
                </a:solidFill>
              </a:rPr>
              <a:t>D.  Demand</a:t>
            </a:r>
            <a:br>
              <a:rPr lang="en-US" sz="2800" b="1" dirty="0">
                <a:solidFill>
                  <a:srgbClr val="000000"/>
                </a:solidFill>
              </a:rPr>
            </a:br>
            <a:r>
              <a:rPr lang="en-US" sz="3500" b="1" dirty="0">
                <a:solidFill>
                  <a:srgbClr val="000000"/>
                </a:solidFill>
              </a:rPr>
              <a:t/>
            </a:r>
            <a:br>
              <a:rPr lang="en-US" sz="3500" b="1" dirty="0">
                <a:solidFill>
                  <a:srgbClr val="000000"/>
                </a:solidFill>
              </a:rPr>
            </a:br>
            <a:endParaRPr lang="en-US" sz="3500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743200"/>
            <a:ext cx="7543800" cy="1295400"/>
          </a:xfrm>
        </p:spPr>
        <p:txBody>
          <a:bodyPr/>
          <a:lstStyle/>
          <a:p>
            <a:pPr eaLnBrk="1" hangingPunct="1"/>
            <a:r>
              <a:rPr lang="en-US" smtClean="0"/>
              <a:t>A.  Opportunity Cost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4"/>
          <p:cNvSpPr>
            <a:spLocks noChangeArrowheads="1"/>
          </p:cNvSpPr>
          <p:nvPr/>
        </p:nvSpPr>
        <p:spPr bwMode="auto">
          <a:xfrm>
            <a:off x="228600" y="5715000"/>
            <a:ext cx="77724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>What are things that incite or motivate and are used to change economic behavior?  </a:t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A.  competition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B.  incentives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C.  markets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D.  costs</a:t>
            </a: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endParaRPr lang="en-US" sz="3500" b="1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819400"/>
            <a:ext cx="7543800" cy="1295400"/>
          </a:xfrm>
        </p:spPr>
        <p:txBody>
          <a:bodyPr/>
          <a:lstStyle/>
          <a:p>
            <a:pPr eaLnBrk="1" hangingPunct="1"/>
            <a:r>
              <a:rPr lang="en-US" smtClean="0"/>
              <a:t>B.  incentives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4"/>
          <p:cNvSpPr>
            <a:spLocks noChangeArrowheads="1"/>
          </p:cNvSpPr>
          <p:nvPr/>
        </p:nvSpPr>
        <p:spPr bwMode="auto">
          <a:xfrm>
            <a:off x="228600" y="5715000"/>
            <a:ext cx="77724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r>
              <a:rPr lang="en-US" sz="3500" b="1" dirty="0">
                <a:solidFill>
                  <a:srgbClr val="000000"/>
                </a:solidFill>
              </a:rPr>
              <a:t/>
            </a:r>
            <a:br>
              <a:rPr lang="en-US" sz="3500" b="1" dirty="0">
                <a:solidFill>
                  <a:srgbClr val="000000"/>
                </a:solidFill>
              </a:rPr>
            </a:br>
            <a:r>
              <a:rPr lang="en-US" sz="3500" b="1" dirty="0">
                <a:solidFill>
                  <a:srgbClr val="000000"/>
                </a:solidFill>
              </a:rPr>
              <a:t/>
            </a:r>
            <a:br>
              <a:rPr lang="en-US" sz="3500" b="1" dirty="0">
                <a:solidFill>
                  <a:srgbClr val="000000"/>
                </a:solidFill>
              </a:rPr>
            </a:br>
            <a:r>
              <a:rPr lang="en-US" sz="3500" b="1" dirty="0">
                <a:solidFill>
                  <a:srgbClr val="000000"/>
                </a:solidFill>
              </a:rPr>
              <a:t>What is the combining of human, natural, capital and entrepreneurship resources to make goods or provide services?</a:t>
            </a:r>
            <a:br>
              <a:rPr lang="en-US" sz="3500" b="1" dirty="0">
                <a:solidFill>
                  <a:srgbClr val="000000"/>
                </a:solidFill>
              </a:rPr>
            </a:br>
            <a:r>
              <a:rPr lang="en-US" sz="3500" b="1" dirty="0">
                <a:solidFill>
                  <a:srgbClr val="000000"/>
                </a:solidFill>
              </a:rPr>
              <a:t/>
            </a:r>
            <a:br>
              <a:rPr lang="en-US" sz="3500" b="1" dirty="0">
                <a:solidFill>
                  <a:srgbClr val="000000"/>
                </a:solidFill>
              </a:rPr>
            </a:br>
            <a:r>
              <a:rPr lang="en-US" sz="2800" b="1" dirty="0">
                <a:solidFill>
                  <a:srgbClr val="000000"/>
                </a:solidFill>
              </a:rPr>
              <a:t>A.  consumption</a:t>
            </a:r>
            <a:br>
              <a:rPr lang="en-US" sz="2800" b="1" dirty="0">
                <a:solidFill>
                  <a:srgbClr val="000000"/>
                </a:solidFill>
              </a:rPr>
            </a:br>
            <a:r>
              <a:rPr lang="en-US" sz="2800" b="1" dirty="0">
                <a:solidFill>
                  <a:srgbClr val="000000"/>
                </a:solidFill>
              </a:rPr>
              <a:t/>
            </a:r>
            <a:br>
              <a:rPr lang="en-US" sz="2800" b="1" dirty="0">
                <a:solidFill>
                  <a:srgbClr val="000000"/>
                </a:solidFill>
              </a:rPr>
            </a:br>
            <a:r>
              <a:rPr lang="en-US" sz="2800" b="1" dirty="0">
                <a:solidFill>
                  <a:srgbClr val="000000"/>
                </a:solidFill>
              </a:rPr>
              <a:t>B.  production</a:t>
            </a:r>
            <a:br>
              <a:rPr lang="en-US" sz="2800" b="1" dirty="0">
                <a:solidFill>
                  <a:srgbClr val="000000"/>
                </a:solidFill>
              </a:rPr>
            </a:br>
            <a:r>
              <a:rPr lang="en-US" sz="2800" b="1" dirty="0">
                <a:solidFill>
                  <a:srgbClr val="000000"/>
                </a:solidFill>
              </a:rPr>
              <a:t/>
            </a:r>
            <a:br>
              <a:rPr lang="en-US" sz="2800" b="1" dirty="0">
                <a:solidFill>
                  <a:srgbClr val="000000"/>
                </a:solidFill>
              </a:rPr>
            </a:br>
            <a:r>
              <a:rPr lang="en-US" sz="2800" b="1" dirty="0">
                <a:solidFill>
                  <a:srgbClr val="000000"/>
                </a:solidFill>
              </a:rPr>
              <a:t>C.  regulation</a:t>
            </a:r>
            <a:br>
              <a:rPr lang="en-US" sz="2800" b="1" dirty="0">
                <a:solidFill>
                  <a:srgbClr val="000000"/>
                </a:solidFill>
              </a:rPr>
            </a:br>
            <a:r>
              <a:rPr lang="en-US" sz="2800" b="1" dirty="0">
                <a:solidFill>
                  <a:srgbClr val="000000"/>
                </a:solidFill>
              </a:rPr>
              <a:t/>
            </a:r>
            <a:br>
              <a:rPr lang="en-US" sz="2800" b="1" dirty="0">
                <a:solidFill>
                  <a:srgbClr val="000000"/>
                </a:solidFill>
              </a:rPr>
            </a:br>
            <a:r>
              <a:rPr lang="en-US" sz="2800" b="1" dirty="0">
                <a:solidFill>
                  <a:srgbClr val="000000"/>
                </a:solidFill>
              </a:rPr>
              <a:t>D.  promotion </a:t>
            </a:r>
            <a:r>
              <a:rPr lang="en-US" sz="3500" b="1" dirty="0">
                <a:solidFill>
                  <a:srgbClr val="000000"/>
                </a:solidFill>
              </a:rPr>
              <a:t/>
            </a:r>
            <a:br>
              <a:rPr lang="en-US" sz="3500" b="1" dirty="0">
                <a:solidFill>
                  <a:srgbClr val="000000"/>
                </a:solidFill>
              </a:rPr>
            </a:br>
            <a:r>
              <a:rPr lang="en-US" sz="3500" b="1" dirty="0">
                <a:solidFill>
                  <a:srgbClr val="000000"/>
                </a:solidFill>
              </a:rPr>
              <a:t/>
            </a:r>
            <a:br>
              <a:rPr lang="en-US" sz="3500" b="1" dirty="0">
                <a:solidFill>
                  <a:srgbClr val="000000"/>
                </a:solidFill>
              </a:rPr>
            </a:br>
            <a:endParaRPr lang="en-US" sz="3500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590800"/>
            <a:ext cx="7543800" cy="1295400"/>
          </a:xfrm>
        </p:spPr>
        <p:txBody>
          <a:bodyPr/>
          <a:lstStyle/>
          <a:p>
            <a:pPr eaLnBrk="1" hangingPunct="1"/>
            <a:r>
              <a:rPr lang="en-US" dirty="0"/>
              <a:t>B.  production</a:t>
            </a:r>
            <a:br>
              <a:rPr lang="en-US" dirty="0"/>
            </a:br>
            <a:endParaRPr lang="en-US" dirty="0" smtClean="0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4"/>
          <p:cNvSpPr>
            <a:spLocks noChangeArrowheads="1"/>
          </p:cNvSpPr>
          <p:nvPr/>
        </p:nvSpPr>
        <p:spPr bwMode="auto">
          <a:xfrm>
            <a:off x="228600" y="5715000"/>
            <a:ext cx="77724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>All of the following are resources EXCEPT:  </a:t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A.  natural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B.  entrepreneurship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C.  capital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D.  Supply and demand </a:t>
            </a: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endParaRPr lang="en-US" sz="3500" b="1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819400"/>
            <a:ext cx="7543800" cy="1295400"/>
          </a:xfrm>
        </p:spPr>
        <p:txBody>
          <a:bodyPr/>
          <a:lstStyle/>
          <a:p>
            <a:pPr eaLnBrk="1" hangingPunct="1"/>
            <a:r>
              <a:rPr lang="en-US" smtClean="0"/>
              <a:t>A.  Two-party system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352800"/>
            <a:ext cx="7543800" cy="1295400"/>
          </a:xfrm>
        </p:spPr>
        <p:txBody>
          <a:bodyPr/>
          <a:lstStyle/>
          <a:p>
            <a:pPr eaLnBrk="1" hangingPunct="1"/>
            <a:r>
              <a:rPr lang="en-US" smtClean="0"/>
              <a:t>D.  Supply and demand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4"/>
          <p:cNvSpPr>
            <a:spLocks noChangeArrowheads="1"/>
          </p:cNvSpPr>
          <p:nvPr/>
        </p:nvSpPr>
        <p:spPr bwMode="auto">
          <a:xfrm>
            <a:off x="228600" y="5715000"/>
            <a:ext cx="77724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>What is the using of goods and services?  </a:t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A.  Consumption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B.  Production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C.  Regulation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D.  Promotion </a:t>
            </a: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endParaRPr lang="en-US" sz="3500" b="1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819400"/>
            <a:ext cx="7543800" cy="1295400"/>
          </a:xfrm>
        </p:spPr>
        <p:txBody>
          <a:bodyPr/>
          <a:lstStyle/>
          <a:p>
            <a:pPr eaLnBrk="1" hangingPunct="1"/>
            <a:r>
              <a:rPr lang="en-US" smtClean="0"/>
              <a:t>A.  Consumption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4"/>
          <p:cNvSpPr>
            <a:spLocks noChangeArrowheads="1"/>
          </p:cNvSpPr>
          <p:nvPr/>
        </p:nvSpPr>
        <p:spPr bwMode="auto">
          <a:xfrm>
            <a:off x="228600" y="5715000"/>
            <a:ext cx="77724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>What consists of earnings after all expenses have been paid?  </a:t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A.  profit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B.  Competition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C.  price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D.  Consumer soverignty </a:t>
            </a: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endParaRPr lang="en-US" sz="3500" b="1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3200"/>
            <a:ext cx="7543800" cy="1295400"/>
          </a:xfrm>
        </p:spPr>
        <p:txBody>
          <a:bodyPr/>
          <a:lstStyle/>
          <a:p>
            <a:pPr eaLnBrk="1" hangingPunct="1"/>
            <a:r>
              <a:rPr lang="en-US" smtClean="0"/>
              <a:t>A.  profit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4"/>
          <p:cNvSpPr>
            <a:spLocks noChangeArrowheads="1"/>
          </p:cNvSpPr>
          <p:nvPr/>
        </p:nvSpPr>
        <p:spPr bwMode="auto">
          <a:xfrm>
            <a:off x="228600" y="5715000"/>
            <a:ext cx="77724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>Consumers determine through purchases what goods and services will be produced.  This is –</a:t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A.  Consumer sovereignty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B.  Supply and demand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C.  Economic flow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D.  Financial capital</a:t>
            </a: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endParaRPr lang="en-US" sz="3500" b="1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819400"/>
            <a:ext cx="8458200" cy="1295400"/>
          </a:xfrm>
        </p:spPr>
        <p:txBody>
          <a:bodyPr/>
          <a:lstStyle/>
          <a:p>
            <a:pPr eaLnBrk="1" hangingPunct="1"/>
            <a:r>
              <a:rPr lang="en-US" smtClean="0"/>
              <a:t>A.  Consumer sovereignty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4"/>
          <p:cNvSpPr>
            <a:spLocks noChangeArrowheads="1"/>
          </p:cNvSpPr>
          <p:nvPr/>
        </p:nvSpPr>
        <p:spPr bwMode="auto">
          <a:xfrm>
            <a:off x="228600" y="5715000"/>
            <a:ext cx="77724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>What is rivalry between producers and sellers of a good or service resulting in better quality of goods and services at a lower price?</a:t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A.  partnership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B.  corporation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C.  competition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D.  lobbying </a:t>
            </a: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endParaRPr lang="en-US" sz="3500" b="1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048000"/>
            <a:ext cx="7543800" cy="1295400"/>
          </a:xfrm>
        </p:spPr>
        <p:txBody>
          <a:bodyPr/>
          <a:lstStyle/>
          <a:p>
            <a:pPr eaLnBrk="1" hangingPunct="1"/>
            <a:r>
              <a:rPr lang="en-US" smtClean="0"/>
              <a:t>C.  competition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4"/>
          <p:cNvSpPr>
            <a:spLocks noChangeArrowheads="1"/>
          </p:cNvSpPr>
          <p:nvPr/>
        </p:nvSpPr>
        <p:spPr bwMode="auto">
          <a:xfrm>
            <a:off x="228600" y="5715000"/>
            <a:ext cx="77724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>What is the amount of a good or service that consumers are willing and able to </a:t>
            </a:r>
            <a:r>
              <a:rPr lang="en-US" sz="3500" b="1" i="1" u="sng">
                <a:solidFill>
                  <a:srgbClr val="000000"/>
                </a:solidFill>
              </a:rPr>
              <a:t>buy</a:t>
            </a:r>
            <a:r>
              <a:rPr lang="en-US" sz="3500" b="1">
                <a:solidFill>
                  <a:srgbClr val="000000"/>
                </a:solidFill>
              </a:rPr>
              <a:t> at a certain price?  </a:t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A.  demand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B.  supply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C.  price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D.  profit </a:t>
            </a: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endParaRPr lang="en-US" sz="3500" b="1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ChangeArrowheads="1"/>
          </p:cNvSpPr>
          <p:nvPr/>
        </p:nvSpPr>
        <p:spPr bwMode="auto">
          <a:xfrm>
            <a:off x="228600" y="5715000"/>
            <a:ext cx="77724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>All of the following are ways interest groups influence public policy EXCEPT:  </a:t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A.  Identifying issues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B.  Making political contributions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C.  Voting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D.  Lobbying government officials </a:t>
            </a: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endParaRPr lang="en-US" sz="3500" b="1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438400"/>
            <a:ext cx="7543800" cy="1295400"/>
          </a:xfrm>
        </p:spPr>
        <p:txBody>
          <a:bodyPr/>
          <a:lstStyle/>
          <a:p>
            <a:pPr eaLnBrk="1" hangingPunct="1"/>
            <a:r>
              <a:rPr lang="en-US" smtClean="0"/>
              <a:t>A.  demand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4"/>
          <p:cNvSpPr>
            <a:spLocks noChangeArrowheads="1"/>
          </p:cNvSpPr>
          <p:nvPr/>
        </p:nvSpPr>
        <p:spPr bwMode="auto">
          <a:xfrm>
            <a:off x="228600" y="5715000"/>
            <a:ext cx="77724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>What is the amount of a good or service that consumers are willing and able to </a:t>
            </a:r>
            <a:r>
              <a:rPr lang="en-US" sz="3500" b="1" i="1" u="sng">
                <a:solidFill>
                  <a:srgbClr val="000000"/>
                </a:solidFill>
              </a:rPr>
              <a:t>sell</a:t>
            </a:r>
            <a:r>
              <a:rPr lang="en-US" sz="3500" b="1">
                <a:solidFill>
                  <a:srgbClr val="000000"/>
                </a:solidFill>
              </a:rPr>
              <a:t> at a certain price?  </a:t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A.  demand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B.  supply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C.  price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D.  profit </a:t>
            </a: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endParaRPr lang="en-US" sz="3500" b="1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438400"/>
            <a:ext cx="7543800" cy="1295400"/>
          </a:xfrm>
        </p:spPr>
        <p:txBody>
          <a:bodyPr/>
          <a:lstStyle/>
          <a:p>
            <a:pPr eaLnBrk="1" hangingPunct="1"/>
            <a:r>
              <a:rPr lang="en-US" smtClean="0"/>
              <a:t>B.  supply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4"/>
          <p:cNvSpPr>
            <a:spLocks noChangeArrowheads="1"/>
          </p:cNvSpPr>
          <p:nvPr/>
        </p:nvSpPr>
        <p:spPr bwMode="auto">
          <a:xfrm>
            <a:off x="228600" y="5715000"/>
            <a:ext cx="77724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r>
              <a:rPr lang="en-US" sz="3500" b="1" dirty="0">
                <a:solidFill>
                  <a:srgbClr val="000000"/>
                </a:solidFill>
              </a:rPr>
              <a:t/>
            </a:r>
            <a:br>
              <a:rPr lang="en-US" sz="3500" b="1" dirty="0">
                <a:solidFill>
                  <a:srgbClr val="000000"/>
                </a:solidFill>
              </a:rPr>
            </a:br>
            <a:r>
              <a:rPr lang="en-US" sz="3500" b="1" dirty="0">
                <a:solidFill>
                  <a:srgbClr val="000000"/>
                </a:solidFill>
              </a:rPr>
              <a:t>Why must individuals </a:t>
            </a:r>
            <a:r>
              <a:rPr lang="en-US" sz="3500" b="1" dirty="0" smtClean="0">
                <a:solidFill>
                  <a:srgbClr val="000000"/>
                </a:solidFill>
              </a:rPr>
              <a:t>choose or make </a:t>
            </a:r>
            <a:r>
              <a:rPr lang="en-US" sz="3500" b="1" dirty="0">
                <a:solidFill>
                  <a:srgbClr val="000000"/>
                </a:solidFill>
              </a:rPr>
              <a:t>decisions about desired goods and services?  </a:t>
            </a:r>
            <a:br>
              <a:rPr lang="en-US" sz="3500" b="1" dirty="0">
                <a:solidFill>
                  <a:srgbClr val="000000"/>
                </a:solidFill>
              </a:rPr>
            </a:br>
            <a:r>
              <a:rPr lang="en-US" sz="3500" b="1" dirty="0">
                <a:solidFill>
                  <a:srgbClr val="000000"/>
                </a:solidFill>
              </a:rPr>
              <a:t/>
            </a:r>
            <a:br>
              <a:rPr lang="en-US" sz="3500" b="1" dirty="0">
                <a:solidFill>
                  <a:srgbClr val="000000"/>
                </a:solidFill>
              </a:rPr>
            </a:br>
            <a:r>
              <a:rPr lang="en-US" sz="2800" b="1" dirty="0">
                <a:solidFill>
                  <a:srgbClr val="000000"/>
                </a:solidFill>
              </a:rPr>
              <a:t>A.  Because they are sufficient</a:t>
            </a:r>
            <a:br>
              <a:rPr lang="en-US" sz="2800" b="1" dirty="0">
                <a:solidFill>
                  <a:srgbClr val="000000"/>
                </a:solidFill>
              </a:rPr>
            </a:br>
            <a:r>
              <a:rPr lang="en-US" sz="2800" b="1" dirty="0">
                <a:solidFill>
                  <a:srgbClr val="000000"/>
                </a:solidFill>
              </a:rPr>
              <a:t/>
            </a:r>
            <a:br>
              <a:rPr lang="en-US" sz="2800" b="1" dirty="0">
                <a:solidFill>
                  <a:srgbClr val="000000"/>
                </a:solidFill>
              </a:rPr>
            </a:br>
            <a:r>
              <a:rPr lang="en-US" sz="2800" b="1" dirty="0">
                <a:solidFill>
                  <a:srgbClr val="000000"/>
                </a:solidFill>
              </a:rPr>
              <a:t>B.  Because they are limited</a:t>
            </a:r>
            <a:br>
              <a:rPr lang="en-US" sz="2800" b="1" dirty="0">
                <a:solidFill>
                  <a:srgbClr val="000000"/>
                </a:solidFill>
              </a:rPr>
            </a:br>
            <a:r>
              <a:rPr lang="en-US" sz="2800" b="1" dirty="0">
                <a:solidFill>
                  <a:srgbClr val="000000"/>
                </a:solidFill>
              </a:rPr>
              <a:t/>
            </a:r>
            <a:br>
              <a:rPr lang="en-US" sz="2800" b="1" dirty="0">
                <a:solidFill>
                  <a:srgbClr val="000000"/>
                </a:solidFill>
              </a:rPr>
            </a:br>
            <a:r>
              <a:rPr lang="en-US" sz="2800" b="1" dirty="0">
                <a:solidFill>
                  <a:srgbClr val="000000"/>
                </a:solidFill>
              </a:rPr>
              <a:t>C.  Because they are marketable</a:t>
            </a:r>
            <a:br>
              <a:rPr lang="en-US" sz="2800" b="1" dirty="0">
                <a:solidFill>
                  <a:srgbClr val="000000"/>
                </a:solidFill>
              </a:rPr>
            </a:br>
            <a:r>
              <a:rPr lang="en-US" sz="2800" b="1" dirty="0">
                <a:solidFill>
                  <a:srgbClr val="000000"/>
                </a:solidFill>
              </a:rPr>
              <a:t/>
            </a:r>
            <a:br>
              <a:rPr lang="en-US" sz="2800" b="1" dirty="0">
                <a:solidFill>
                  <a:srgbClr val="000000"/>
                </a:solidFill>
              </a:rPr>
            </a:br>
            <a:r>
              <a:rPr lang="en-US" sz="2800" b="1" dirty="0">
                <a:solidFill>
                  <a:srgbClr val="000000"/>
                </a:solidFill>
              </a:rPr>
              <a:t>D.  Because they are plentiful</a:t>
            </a:r>
            <a:r>
              <a:rPr lang="en-US" sz="3500" b="1" dirty="0">
                <a:solidFill>
                  <a:srgbClr val="000000"/>
                </a:solidFill>
              </a:rPr>
              <a:t/>
            </a:r>
            <a:br>
              <a:rPr lang="en-US" sz="3500" b="1" dirty="0">
                <a:solidFill>
                  <a:srgbClr val="000000"/>
                </a:solidFill>
              </a:rPr>
            </a:br>
            <a:r>
              <a:rPr lang="en-US" sz="3500" b="1" dirty="0">
                <a:solidFill>
                  <a:srgbClr val="000000"/>
                </a:solidFill>
              </a:rPr>
              <a:t/>
            </a:r>
            <a:br>
              <a:rPr lang="en-US" sz="3500" b="1" dirty="0">
                <a:solidFill>
                  <a:srgbClr val="000000"/>
                </a:solidFill>
              </a:rPr>
            </a:br>
            <a:endParaRPr lang="en-US" sz="3500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362200"/>
            <a:ext cx="7543800" cy="1295400"/>
          </a:xfrm>
        </p:spPr>
        <p:txBody>
          <a:bodyPr/>
          <a:lstStyle/>
          <a:p>
            <a:pPr eaLnBrk="1" hangingPunct="1"/>
            <a:r>
              <a:rPr lang="en-US" smtClean="0"/>
              <a:t>B.  Because they are limited</a:t>
            </a: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4"/>
          <p:cNvSpPr>
            <a:spLocks noChangeArrowheads="1"/>
          </p:cNvSpPr>
          <p:nvPr/>
        </p:nvSpPr>
        <p:spPr bwMode="auto">
          <a:xfrm>
            <a:off x="228600" y="5715000"/>
            <a:ext cx="77724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endParaRPr lang="en-US" sz="3500" b="1">
              <a:solidFill>
                <a:srgbClr val="000000"/>
              </a:solidFill>
            </a:endParaRPr>
          </a:p>
        </p:txBody>
      </p:sp>
      <p:sp>
        <p:nvSpPr>
          <p:cNvPr id="80899" name="Rectangle 5"/>
          <p:cNvSpPr>
            <a:spLocks noChangeArrowheads="1"/>
          </p:cNvSpPr>
          <p:nvPr/>
        </p:nvSpPr>
        <p:spPr bwMode="auto">
          <a:xfrm>
            <a:off x="381000" y="5867400"/>
            <a:ext cx="83820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>Available resources and consumer preferences determine what is  </a:t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A.  consumed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B.  produced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C.  promoted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D.  regulated</a:t>
            </a: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endParaRPr lang="en-US" sz="3500" b="1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362200"/>
            <a:ext cx="7543800" cy="1295400"/>
          </a:xfrm>
        </p:spPr>
        <p:txBody>
          <a:bodyPr/>
          <a:lstStyle/>
          <a:p>
            <a:pPr eaLnBrk="1" hangingPunct="1"/>
            <a:r>
              <a:rPr lang="en-US" smtClean="0"/>
              <a:t>B.  produced</a:t>
            </a: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5"/>
          <p:cNvSpPr>
            <a:spLocks noChangeArrowheads="1"/>
          </p:cNvSpPr>
          <p:nvPr/>
        </p:nvSpPr>
        <p:spPr bwMode="auto">
          <a:xfrm>
            <a:off x="381000" y="5867400"/>
            <a:ext cx="83820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r>
              <a:rPr lang="en-US" sz="3500" b="1" dirty="0">
                <a:solidFill>
                  <a:srgbClr val="000000"/>
                </a:solidFill>
              </a:rPr>
              <a:t/>
            </a:r>
            <a:br>
              <a:rPr lang="en-US" sz="3500" b="1" dirty="0">
                <a:solidFill>
                  <a:srgbClr val="000000"/>
                </a:solidFill>
              </a:rPr>
            </a:br>
            <a:r>
              <a:rPr lang="en-US" sz="3500" b="1" dirty="0">
                <a:solidFill>
                  <a:srgbClr val="000000"/>
                </a:solidFill>
              </a:rPr>
              <a:t>Consumer preferences and price determine what is </a:t>
            </a:r>
            <a:br>
              <a:rPr lang="en-US" sz="3500" b="1" dirty="0">
                <a:solidFill>
                  <a:srgbClr val="000000"/>
                </a:solidFill>
              </a:rPr>
            </a:br>
            <a:r>
              <a:rPr lang="en-US" sz="3500" b="1" dirty="0">
                <a:solidFill>
                  <a:srgbClr val="000000"/>
                </a:solidFill>
              </a:rPr>
              <a:t/>
            </a:r>
            <a:br>
              <a:rPr lang="en-US" sz="3500" b="1" dirty="0">
                <a:solidFill>
                  <a:srgbClr val="000000"/>
                </a:solidFill>
              </a:rPr>
            </a:br>
            <a:r>
              <a:rPr lang="en-US" sz="2800" b="1" dirty="0">
                <a:solidFill>
                  <a:srgbClr val="000000"/>
                </a:solidFill>
              </a:rPr>
              <a:t>A.  consumed</a:t>
            </a:r>
            <a:br>
              <a:rPr lang="en-US" sz="2800" b="1" dirty="0">
                <a:solidFill>
                  <a:srgbClr val="000000"/>
                </a:solidFill>
              </a:rPr>
            </a:br>
            <a:r>
              <a:rPr lang="en-US" sz="2800" b="1" dirty="0">
                <a:solidFill>
                  <a:srgbClr val="000000"/>
                </a:solidFill>
              </a:rPr>
              <a:t/>
            </a:r>
            <a:br>
              <a:rPr lang="en-US" sz="2800" b="1" dirty="0">
                <a:solidFill>
                  <a:srgbClr val="000000"/>
                </a:solidFill>
              </a:rPr>
            </a:br>
            <a:r>
              <a:rPr lang="en-US" sz="2800" b="1" dirty="0">
                <a:solidFill>
                  <a:srgbClr val="000000"/>
                </a:solidFill>
              </a:rPr>
              <a:t>B.  produced</a:t>
            </a:r>
            <a:br>
              <a:rPr lang="en-US" sz="2800" b="1" dirty="0">
                <a:solidFill>
                  <a:srgbClr val="000000"/>
                </a:solidFill>
              </a:rPr>
            </a:br>
            <a:r>
              <a:rPr lang="en-US" sz="2800" b="1" dirty="0">
                <a:solidFill>
                  <a:srgbClr val="000000"/>
                </a:solidFill>
              </a:rPr>
              <a:t/>
            </a:r>
            <a:br>
              <a:rPr lang="en-US" sz="2800" b="1" dirty="0">
                <a:solidFill>
                  <a:srgbClr val="000000"/>
                </a:solidFill>
              </a:rPr>
            </a:br>
            <a:r>
              <a:rPr lang="en-US" sz="2800" b="1" dirty="0">
                <a:solidFill>
                  <a:srgbClr val="000000"/>
                </a:solidFill>
              </a:rPr>
              <a:t>C.  purchased</a:t>
            </a:r>
            <a:br>
              <a:rPr lang="en-US" sz="2800" b="1" dirty="0">
                <a:solidFill>
                  <a:srgbClr val="000000"/>
                </a:solidFill>
              </a:rPr>
            </a:br>
            <a:r>
              <a:rPr lang="en-US" sz="2800" b="1" dirty="0">
                <a:solidFill>
                  <a:srgbClr val="000000"/>
                </a:solidFill>
              </a:rPr>
              <a:t/>
            </a:r>
            <a:br>
              <a:rPr lang="en-US" sz="2800" b="1" dirty="0">
                <a:solidFill>
                  <a:srgbClr val="000000"/>
                </a:solidFill>
              </a:rPr>
            </a:br>
            <a:r>
              <a:rPr lang="en-US" sz="2800" b="1" dirty="0">
                <a:solidFill>
                  <a:srgbClr val="000000"/>
                </a:solidFill>
              </a:rPr>
              <a:t>D.  regulated</a:t>
            </a:r>
            <a:r>
              <a:rPr lang="en-US" sz="3500" b="1" dirty="0">
                <a:solidFill>
                  <a:srgbClr val="000000"/>
                </a:solidFill>
              </a:rPr>
              <a:t/>
            </a:r>
            <a:br>
              <a:rPr lang="en-US" sz="3500" b="1" dirty="0">
                <a:solidFill>
                  <a:srgbClr val="000000"/>
                </a:solidFill>
              </a:rPr>
            </a:br>
            <a:r>
              <a:rPr lang="en-US" sz="3500" b="1" dirty="0">
                <a:solidFill>
                  <a:srgbClr val="000000"/>
                </a:solidFill>
              </a:rPr>
              <a:t/>
            </a:r>
            <a:br>
              <a:rPr lang="en-US" sz="3500" b="1" dirty="0">
                <a:solidFill>
                  <a:srgbClr val="000000"/>
                </a:solidFill>
              </a:rPr>
            </a:br>
            <a:endParaRPr lang="en-US" sz="3500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438400"/>
            <a:ext cx="7543800" cy="1295400"/>
          </a:xfrm>
        </p:spPr>
        <p:txBody>
          <a:bodyPr/>
          <a:lstStyle/>
          <a:p>
            <a:pPr eaLnBrk="1" hangingPunct="1"/>
            <a:r>
              <a:rPr lang="en-US" dirty="0"/>
              <a:t>A.  consumed</a:t>
            </a:r>
            <a:endParaRPr lang="en-US" dirty="0" smtClean="0"/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4"/>
          <p:cNvSpPr>
            <a:spLocks noChangeArrowheads="1"/>
          </p:cNvSpPr>
          <p:nvPr/>
        </p:nvSpPr>
        <p:spPr bwMode="auto">
          <a:xfrm>
            <a:off x="381000" y="5867400"/>
            <a:ext cx="83820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>Private financial institutions encourage saving and investing by --</a:t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A.  Paying interest on deposits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B.  Offering credit cards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C.  Charging monthly fees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D.  Providing loans</a:t>
            </a: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endParaRPr lang="en-US" sz="3500" b="1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971800"/>
            <a:ext cx="7543800" cy="1295400"/>
          </a:xfrm>
        </p:spPr>
        <p:txBody>
          <a:bodyPr/>
          <a:lstStyle/>
          <a:p>
            <a:pPr eaLnBrk="1" hangingPunct="1"/>
            <a:r>
              <a:rPr lang="en-US" smtClean="0"/>
              <a:t>C.  Voting</a:t>
            </a: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4"/>
          <p:cNvSpPr>
            <a:spLocks noGrp="1" noChangeArrowheads="1"/>
          </p:cNvSpPr>
          <p:nvPr>
            <p:ph type="title"/>
          </p:nvPr>
        </p:nvSpPr>
        <p:spPr>
          <a:xfrm>
            <a:off x="381000" y="2514600"/>
            <a:ext cx="7543800" cy="1295400"/>
          </a:xfrm>
        </p:spPr>
        <p:txBody>
          <a:bodyPr/>
          <a:lstStyle/>
          <a:p>
            <a:pPr eaLnBrk="1" hangingPunct="1"/>
            <a:r>
              <a:rPr lang="en-US" smtClean="0"/>
              <a:t>A.  Paying interest on deposits</a:t>
            </a: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4"/>
          <p:cNvSpPr>
            <a:spLocks noChangeArrowheads="1"/>
          </p:cNvSpPr>
          <p:nvPr/>
        </p:nvSpPr>
        <p:spPr bwMode="auto">
          <a:xfrm>
            <a:off x="381000" y="5867400"/>
            <a:ext cx="83820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>What promotes and regulates competition?  </a:t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A.  Credit unions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B.  government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C.  Securities brokerages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D.  individuals </a:t>
            </a: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endParaRPr lang="en-US" sz="3500" b="1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3200"/>
            <a:ext cx="7543800" cy="1295400"/>
          </a:xfrm>
        </p:spPr>
        <p:txBody>
          <a:bodyPr/>
          <a:lstStyle/>
          <a:p>
            <a:pPr eaLnBrk="1" hangingPunct="1"/>
            <a:r>
              <a:rPr lang="en-US" smtClean="0"/>
              <a:t>B.  government</a:t>
            </a: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4"/>
          <p:cNvSpPr>
            <a:spLocks noChangeArrowheads="1"/>
          </p:cNvSpPr>
          <p:nvPr/>
        </p:nvSpPr>
        <p:spPr bwMode="auto">
          <a:xfrm>
            <a:off x="381000" y="5867400"/>
            <a:ext cx="83820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>What is a form of business organization with one owner who takes all the risks and all the profits?</a:t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A.  partnership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B.  proprietorship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C.  entrepreneur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D.  corporation</a:t>
            </a: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endParaRPr lang="en-US" sz="3500" b="1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743200"/>
            <a:ext cx="7543800" cy="1295400"/>
          </a:xfrm>
        </p:spPr>
        <p:txBody>
          <a:bodyPr/>
          <a:lstStyle/>
          <a:p>
            <a:pPr eaLnBrk="1" hangingPunct="1"/>
            <a:r>
              <a:rPr lang="en-US" smtClean="0"/>
              <a:t>B.  proprietorship</a:t>
            </a: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4"/>
          <p:cNvSpPr>
            <a:spLocks noChangeArrowheads="1"/>
          </p:cNvSpPr>
          <p:nvPr/>
        </p:nvSpPr>
        <p:spPr bwMode="auto">
          <a:xfrm>
            <a:off x="381000" y="5867400"/>
            <a:ext cx="83820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>What is a form of business organization with two or more owners who share the risks and the profits?</a:t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A.  partnership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B.  proprietorship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C.  entrepreneur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D.  corporation</a:t>
            </a: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endParaRPr lang="en-US" sz="3500" b="1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895600"/>
            <a:ext cx="7543800" cy="1295400"/>
          </a:xfrm>
        </p:spPr>
        <p:txBody>
          <a:bodyPr/>
          <a:lstStyle/>
          <a:p>
            <a:pPr eaLnBrk="1" hangingPunct="1"/>
            <a:r>
              <a:rPr lang="en-US" smtClean="0"/>
              <a:t>A.  partnership</a:t>
            </a:r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4"/>
          <p:cNvSpPr>
            <a:spLocks noChangeArrowheads="1"/>
          </p:cNvSpPr>
          <p:nvPr/>
        </p:nvSpPr>
        <p:spPr bwMode="auto">
          <a:xfrm>
            <a:off x="381000" y="6324600"/>
            <a:ext cx="83820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>What is a form of business organization that is authorized by law to act as a legal person regardless of the number of owners and where owners share profits?</a:t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A.  partnership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B.  proprietorship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C.  entrepreneur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D.  corporation</a:t>
            </a: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endParaRPr lang="en-US" sz="3500" b="1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971800"/>
            <a:ext cx="7543800" cy="1295400"/>
          </a:xfrm>
        </p:spPr>
        <p:txBody>
          <a:bodyPr/>
          <a:lstStyle/>
          <a:p>
            <a:pPr eaLnBrk="1" hangingPunct="1"/>
            <a:r>
              <a:rPr lang="en-US" smtClean="0"/>
              <a:t>D.  Corporation</a:t>
            </a:r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4"/>
          <p:cNvSpPr>
            <a:spLocks noChangeArrowheads="1"/>
          </p:cNvSpPr>
          <p:nvPr/>
        </p:nvSpPr>
        <p:spPr bwMode="auto">
          <a:xfrm>
            <a:off x="152400" y="5867400"/>
            <a:ext cx="83820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r>
              <a:rPr lang="en-US" sz="3500" b="1" dirty="0">
                <a:solidFill>
                  <a:srgbClr val="000000"/>
                </a:solidFill>
              </a:rPr>
              <a:t/>
            </a:r>
            <a:br>
              <a:rPr lang="en-US" sz="3500" b="1" dirty="0">
                <a:solidFill>
                  <a:srgbClr val="000000"/>
                </a:solidFill>
              </a:rPr>
            </a:br>
            <a:r>
              <a:rPr lang="en-US" sz="3500" b="1" dirty="0">
                <a:solidFill>
                  <a:srgbClr val="000000"/>
                </a:solidFill>
              </a:rPr>
              <a:t>Who </a:t>
            </a:r>
            <a:r>
              <a:rPr lang="en-US" sz="3500" b="1" dirty="0" smtClean="0">
                <a:solidFill>
                  <a:srgbClr val="000000"/>
                </a:solidFill>
              </a:rPr>
              <a:t>takes the </a:t>
            </a:r>
            <a:r>
              <a:rPr lang="en-US" sz="3500" b="1" dirty="0">
                <a:solidFill>
                  <a:srgbClr val="000000"/>
                </a:solidFill>
              </a:rPr>
              <a:t>risk to produce goods and services in search of profit and may establish any one of the three types of business structures?</a:t>
            </a:r>
            <a:br>
              <a:rPr lang="en-US" sz="3500" b="1" dirty="0">
                <a:solidFill>
                  <a:srgbClr val="000000"/>
                </a:solidFill>
              </a:rPr>
            </a:br>
            <a:r>
              <a:rPr lang="en-US" sz="3500" b="1" dirty="0">
                <a:solidFill>
                  <a:srgbClr val="000000"/>
                </a:solidFill>
              </a:rPr>
              <a:t/>
            </a:r>
            <a:br>
              <a:rPr lang="en-US" sz="3500" b="1" dirty="0">
                <a:solidFill>
                  <a:srgbClr val="000000"/>
                </a:solidFill>
              </a:rPr>
            </a:br>
            <a:r>
              <a:rPr lang="en-US" sz="2800" b="1" dirty="0">
                <a:solidFill>
                  <a:srgbClr val="000000"/>
                </a:solidFill>
              </a:rPr>
              <a:t>A.  partnership</a:t>
            </a:r>
            <a:br>
              <a:rPr lang="en-US" sz="2800" b="1" dirty="0">
                <a:solidFill>
                  <a:srgbClr val="000000"/>
                </a:solidFill>
              </a:rPr>
            </a:br>
            <a:r>
              <a:rPr lang="en-US" sz="2800" b="1" dirty="0">
                <a:solidFill>
                  <a:srgbClr val="000000"/>
                </a:solidFill>
              </a:rPr>
              <a:t/>
            </a:r>
            <a:br>
              <a:rPr lang="en-US" sz="2800" b="1" dirty="0">
                <a:solidFill>
                  <a:srgbClr val="000000"/>
                </a:solidFill>
              </a:rPr>
            </a:br>
            <a:r>
              <a:rPr lang="en-US" sz="2800" b="1" dirty="0">
                <a:solidFill>
                  <a:srgbClr val="000000"/>
                </a:solidFill>
              </a:rPr>
              <a:t>B.  proprietorship</a:t>
            </a:r>
            <a:br>
              <a:rPr lang="en-US" sz="2800" b="1" dirty="0">
                <a:solidFill>
                  <a:srgbClr val="000000"/>
                </a:solidFill>
              </a:rPr>
            </a:br>
            <a:r>
              <a:rPr lang="en-US" sz="2800" b="1" dirty="0">
                <a:solidFill>
                  <a:srgbClr val="000000"/>
                </a:solidFill>
              </a:rPr>
              <a:t/>
            </a:r>
            <a:br>
              <a:rPr lang="en-US" sz="2800" b="1" dirty="0">
                <a:solidFill>
                  <a:srgbClr val="000000"/>
                </a:solidFill>
              </a:rPr>
            </a:br>
            <a:r>
              <a:rPr lang="en-US" sz="2800" b="1" dirty="0">
                <a:solidFill>
                  <a:srgbClr val="000000"/>
                </a:solidFill>
              </a:rPr>
              <a:t>C.  entrepreneur</a:t>
            </a:r>
            <a:br>
              <a:rPr lang="en-US" sz="2800" b="1" dirty="0">
                <a:solidFill>
                  <a:srgbClr val="000000"/>
                </a:solidFill>
              </a:rPr>
            </a:br>
            <a:r>
              <a:rPr lang="en-US" sz="2800" b="1" dirty="0">
                <a:solidFill>
                  <a:srgbClr val="000000"/>
                </a:solidFill>
              </a:rPr>
              <a:t/>
            </a:r>
            <a:br>
              <a:rPr lang="en-US" sz="2800" b="1" dirty="0">
                <a:solidFill>
                  <a:srgbClr val="000000"/>
                </a:solidFill>
              </a:rPr>
            </a:br>
            <a:r>
              <a:rPr lang="en-US" sz="2800" b="1" dirty="0">
                <a:solidFill>
                  <a:srgbClr val="000000"/>
                </a:solidFill>
              </a:rPr>
              <a:t>D.  corporation</a:t>
            </a:r>
            <a:r>
              <a:rPr lang="en-US" sz="3500" b="1" dirty="0">
                <a:solidFill>
                  <a:srgbClr val="000000"/>
                </a:solidFill>
              </a:rPr>
              <a:t/>
            </a:r>
            <a:br>
              <a:rPr lang="en-US" sz="3500" b="1" dirty="0">
                <a:solidFill>
                  <a:srgbClr val="000000"/>
                </a:solidFill>
              </a:rPr>
            </a:br>
            <a:r>
              <a:rPr lang="en-US" sz="3500" b="1" dirty="0">
                <a:solidFill>
                  <a:srgbClr val="000000"/>
                </a:solidFill>
              </a:rPr>
              <a:t/>
            </a:r>
            <a:br>
              <a:rPr lang="en-US" sz="3500" b="1" dirty="0">
                <a:solidFill>
                  <a:srgbClr val="000000"/>
                </a:solidFill>
              </a:rPr>
            </a:br>
            <a:endParaRPr lang="en-US" sz="3500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"/>
          <p:cNvSpPr>
            <a:spLocks noChangeArrowheads="1"/>
          </p:cNvSpPr>
          <p:nvPr/>
        </p:nvSpPr>
        <p:spPr bwMode="auto">
          <a:xfrm>
            <a:off x="228600" y="5715000"/>
            <a:ext cx="77724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>Individuals can express opinions in influencing public policy by doing all of the following EXCEPT:</a:t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A.  Lobbying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B.  Demonstrating 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C.  Sharing control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D.  Writing letters</a:t>
            </a: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endParaRPr lang="en-US" sz="3500" b="1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438400"/>
            <a:ext cx="7543800" cy="1295400"/>
          </a:xfrm>
        </p:spPr>
        <p:txBody>
          <a:bodyPr/>
          <a:lstStyle/>
          <a:p>
            <a:pPr eaLnBrk="1" hangingPunct="1"/>
            <a:r>
              <a:rPr lang="en-US" smtClean="0"/>
              <a:t>C.  entrepreneur</a:t>
            </a:r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4"/>
          <p:cNvSpPr>
            <a:spLocks noChangeArrowheads="1"/>
          </p:cNvSpPr>
          <p:nvPr/>
        </p:nvSpPr>
        <p:spPr bwMode="auto">
          <a:xfrm>
            <a:off x="-76200" y="6400800"/>
            <a:ext cx="83820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>Who </a:t>
            </a:r>
            <a:r>
              <a:rPr lang="en-US" sz="3500" b="1" i="1" u="sng">
                <a:solidFill>
                  <a:srgbClr val="000000"/>
                </a:solidFill>
              </a:rPr>
              <a:t>buys</a:t>
            </a:r>
            <a:r>
              <a:rPr lang="en-US" sz="3500" b="1">
                <a:solidFill>
                  <a:srgbClr val="000000"/>
                </a:solidFill>
              </a:rPr>
              <a:t> resources, makes products that are sold to individuals, other businesses and the government, and used the profits to buy more resources?</a:t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A.  Businesses (producers)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B.  services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C.  goods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D.  Individuals (households)</a:t>
            </a: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endParaRPr lang="en-US" sz="3500" b="1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667000"/>
            <a:ext cx="7543800" cy="1295400"/>
          </a:xfrm>
        </p:spPr>
        <p:txBody>
          <a:bodyPr/>
          <a:lstStyle/>
          <a:p>
            <a:pPr eaLnBrk="1" hangingPunct="1"/>
            <a:r>
              <a:rPr lang="en-US" smtClean="0"/>
              <a:t>A.  Businesses (producers)</a:t>
            </a:r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5"/>
          <p:cNvSpPr>
            <a:spLocks noChangeArrowheads="1"/>
          </p:cNvSpPr>
          <p:nvPr/>
        </p:nvSpPr>
        <p:spPr bwMode="auto">
          <a:xfrm>
            <a:off x="152400" y="5638800"/>
            <a:ext cx="83820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>Who </a:t>
            </a:r>
            <a:r>
              <a:rPr lang="en-US" sz="3500" b="1" i="1" u="sng">
                <a:solidFill>
                  <a:srgbClr val="000000"/>
                </a:solidFill>
              </a:rPr>
              <a:t>owns</a:t>
            </a:r>
            <a:r>
              <a:rPr lang="en-US" sz="3500" b="1">
                <a:solidFill>
                  <a:srgbClr val="000000"/>
                </a:solidFill>
              </a:rPr>
              <a:t> the resources used in production, sells the resources and uses the income to purchase products?</a:t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A.  Businesses (producers)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B.  services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C.  goods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D.  Individuals (households)</a:t>
            </a: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endParaRPr lang="en-US" sz="3500" b="1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819400"/>
            <a:ext cx="7543800" cy="1295400"/>
          </a:xfrm>
        </p:spPr>
        <p:txBody>
          <a:bodyPr/>
          <a:lstStyle/>
          <a:p>
            <a:pPr eaLnBrk="1" hangingPunct="1"/>
            <a:r>
              <a:rPr lang="en-US" smtClean="0"/>
              <a:t>D.  Individuals (households)</a:t>
            </a:r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4"/>
          <p:cNvSpPr>
            <a:spLocks noChangeArrowheads="1"/>
          </p:cNvSpPr>
          <p:nvPr/>
        </p:nvSpPr>
        <p:spPr bwMode="auto">
          <a:xfrm>
            <a:off x="228600" y="5867400"/>
            <a:ext cx="83820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>The government uses legislation to discourage monopolies in order to –</a:t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A.  Promote competition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B.  Trade globally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C.  Limit competition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D.  Encourage investments</a:t>
            </a: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endParaRPr lang="en-US" sz="3500" b="1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124200"/>
            <a:ext cx="7543800" cy="1295400"/>
          </a:xfrm>
        </p:spPr>
        <p:txBody>
          <a:bodyPr/>
          <a:lstStyle/>
          <a:p>
            <a:pPr eaLnBrk="1" hangingPunct="1"/>
            <a:r>
              <a:rPr lang="en-US" smtClean="0"/>
              <a:t>A.  Promote competition</a:t>
            </a:r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4"/>
          <p:cNvSpPr>
            <a:spLocks noChangeArrowheads="1"/>
          </p:cNvSpPr>
          <p:nvPr/>
        </p:nvSpPr>
        <p:spPr bwMode="auto">
          <a:xfrm>
            <a:off x="152400" y="6248400"/>
            <a:ext cx="83820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>The government regulates business by using agencies to oversee business practices.  All of the following are agencies EXCEPT:</a:t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A.  FCC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B.  EPA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C.  FTC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/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D.  CIA</a:t>
            </a: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endParaRPr lang="en-US" sz="3500" b="1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0"/>
            <a:ext cx="7543800" cy="1295400"/>
          </a:xfrm>
        </p:spPr>
        <p:txBody>
          <a:bodyPr/>
          <a:lstStyle/>
          <a:p>
            <a:pPr eaLnBrk="1" hangingPunct="1"/>
            <a:r>
              <a:rPr lang="en-US" smtClean="0"/>
              <a:t>D.  CIA</a:t>
            </a:r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4"/>
          <p:cNvSpPr>
            <a:spLocks noChangeArrowheads="1"/>
          </p:cNvSpPr>
          <p:nvPr/>
        </p:nvSpPr>
        <p:spPr bwMode="auto">
          <a:xfrm>
            <a:off x="304800" y="3581400"/>
            <a:ext cx="83820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>What does EPA stand for?</a:t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r>
              <a:rPr lang="en-US" sz="3500" b="1">
                <a:solidFill>
                  <a:srgbClr val="000000"/>
                </a:solidFill>
              </a:rPr>
              <a:t/>
            </a:r>
            <a:br>
              <a:rPr lang="en-US" sz="3500" b="1">
                <a:solidFill>
                  <a:srgbClr val="000000"/>
                </a:solidFill>
              </a:rPr>
            </a:br>
            <a:endParaRPr lang="en-US" sz="3500" b="1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01159440">
  <a:themeElements>
    <a:clrScheme name="01159440 14">
      <a:dk1>
        <a:srgbClr val="000000"/>
      </a:dk1>
      <a:lt1>
        <a:srgbClr val="FFFFD9"/>
      </a:lt1>
      <a:dk2>
        <a:srgbClr val="000000"/>
      </a:dk2>
      <a:lt2>
        <a:srgbClr val="777777"/>
      </a:lt2>
      <a:accent1>
        <a:srgbClr val="A91736"/>
      </a:accent1>
      <a:accent2>
        <a:srgbClr val="33CCCC"/>
      </a:accent2>
      <a:accent3>
        <a:srgbClr val="FFFFE9"/>
      </a:accent3>
      <a:accent4>
        <a:srgbClr val="000000"/>
      </a:accent4>
      <a:accent5>
        <a:srgbClr val="D1ABAE"/>
      </a:accent5>
      <a:accent6>
        <a:srgbClr val="2DB9B9"/>
      </a:accent6>
      <a:hlink>
        <a:srgbClr val="FF5050"/>
      </a:hlink>
      <a:folHlink>
        <a:srgbClr val="FF9900"/>
      </a:folHlink>
    </a:clrScheme>
    <a:fontScheme name="01159440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01159440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40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40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40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40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40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40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40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40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40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40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40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40 13">
        <a:dk1>
          <a:srgbClr val="666699"/>
        </a:dk1>
        <a:lt1>
          <a:srgbClr val="FFFFFF"/>
        </a:lt1>
        <a:dk2>
          <a:srgbClr val="86001A"/>
        </a:dk2>
        <a:lt2>
          <a:srgbClr val="FFFFFF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40 14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A91736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D1ABAE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Network">
  <a:themeElements>
    <a:clrScheme name="Network 11">
      <a:dk1>
        <a:srgbClr val="666699"/>
      </a:dk1>
      <a:lt1>
        <a:srgbClr val="FFFFFF"/>
      </a:lt1>
      <a:dk2>
        <a:srgbClr val="86001A"/>
      </a:dk2>
      <a:lt2>
        <a:srgbClr val="FFFFFF"/>
      </a:lt2>
      <a:accent1>
        <a:srgbClr val="FF3300"/>
      </a:accent1>
      <a:accent2>
        <a:srgbClr val="FF6600"/>
      </a:accent2>
      <a:accent3>
        <a:srgbClr val="C3AAAB"/>
      </a:accent3>
      <a:accent4>
        <a:srgbClr val="DADADA"/>
      </a:accent4>
      <a:accent5>
        <a:srgbClr val="FFADAA"/>
      </a:accent5>
      <a:accent6>
        <a:srgbClr val="E75C00"/>
      </a:accent6>
      <a:hlink>
        <a:srgbClr val="CC9900"/>
      </a:hlink>
      <a:folHlink>
        <a:srgbClr val="FF0000"/>
      </a:folHlink>
    </a:clrScheme>
    <a:fontScheme name="Network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Network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twork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twork 11">
        <a:dk1>
          <a:srgbClr val="666699"/>
        </a:dk1>
        <a:lt1>
          <a:srgbClr val="FFFFFF"/>
        </a:lt1>
        <a:dk2>
          <a:srgbClr val="86001A"/>
        </a:dk2>
        <a:lt2>
          <a:srgbClr val="FFFFFF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12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A91736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D1ABAE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BE3C3F9E90C884C80050D0F153243D1" ma:contentTypeVersion="0" ma:contentTypeDescription="Create a new document." ma:contentTypeScope="" ma:versionID="985ba0cf55f7d187582e2b0435f7883d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ff182d22d1788fc550c5f914e2fbbdd3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7291347-36FD-40B6-BA9D-45614D504265}"/>
</file>

<file path=customXml/itemProps2.xml><?xml version="1.0" encoding="utf-8"?>
<ds:datastoreItem xmlns:ds="http://schemas.openxmlformats.org/officeDocument/2006/customXml" ds:itemID="{6F8CEF69-9303-4568-BA3C-640550E16F52}"/>
</file>

<file path=customXml/itemProps3.xml><?xml version="1.0" encoding="utf-8"?>
<ds:datastoreItem xmlns:ds="http://schemas.openxmlformats.org/officeDocument/2006/customXml" ds:itemID="{5045CB25-BA4D-4F3E-9C2C-88FAA662F140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1318</TotalTime>
  <Words>267</Words>
  <Application>Microsoft Office PowerPoint</Application>
  <PresentationFormat>On-screen Show (4:3)</PresentationFormat>
  <Paragraphs>126</Paragraphs>
  <Slides>124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124</vt:i4>
      </vt:variant>
    </vt:vector>
  </HeadingPairs>
  <TitlesOfParts>
    <vt:vector size="126" baseType="lpstr">
      <vt:lpstr>01159440</vt:lpstr>
      <vt:lpstr>Network</vt:lpstr>
      <vt:lpstr>3rd 9-weeks</vt:lpstr>
      <vt:lpstr>Elections, Parties, and Pressure CE.5 a-f CE.7 c-d  </vt:lpstr>
      <vt:lpstr>PowerPoint Presentation</vt:lpstr>
      <vt:lpstr>C.  Lobbying</vt:lpstr>
      <vt:lpstr>PowerPoint Presentation</vt:lpstr>
      <vt:lpstr>A.  Two-party system</vt:lpstr>
      <vt:lpstr>PowerPoint Presentation</vt:lpstr>
      <vt:lpstr>C.  Voting</vt:lpstr>
      <vt:lpstr>PowerPoint Presentation</vt:lpstr>
      <vt:lpstr>C.  Sharing control</vt:lpstr>
      <vt:lpstr>PowerPoint Presentation</vt:lpstr>
      <vt:lpstr>C.  Paying people to vote for a  particular candidate</vt:lpstr>
      <vt:lpstr>PowerPoint Presentation</vt:lpstr>
      <vt:lpstr>B.  Two-party system</vt:lpstr>
      <vt:lpstr>PowerPoint Presentation</vt:lpstr>
      <vt:lpstr>A.  Voter registration</vt:lpstr>
      <vt:lpstr>PowerPoint Presentation</vt:lpstr>
      <vt:lpstr>C.  Hold a job in Virginia</vt:lpstr>
      <vt:lpstr>PowerPoint Presentation</vt:lpstr>
      <vt:lpstr>C.  By telephone</vt:lpstr>
      <vt:lpstr>PowerPoint Presentation</vt:lpstr>
      <vt:lpstr>A.  Voting</vt:lpstr>
      <vt:lpstr>PowerPoint Presentation</vt:lpstr>
      <vt:lpstr>B.  Rising costs limit who can  afford to run for office</vt:lpstr>
      <vt:lpstr>PowerPoint Presentation</vt:lpstr>
      <vt:lpstr>D.  Presidential elections</vt:lpstr>
      <vt:lpstr>PowerPoint Presentation</vt:lpstr>
      <vt:lpstr>B.  Political action committees</vt:lpstr>
      <vt:lpstr>PowerPoint Presentation</vt:lpstr>
      <vt:lpstr> A.  Popular vote</vt:lpstr>
      <vt:lpstr>PowerPoint Presentation</vt:lpstr>
      <vt:lpstr>C.  Both develop same platforms  </vt:lpstr>
      <vt:lpstr>PowerPoint Presentation</vt:lpstr>
      <vt:lpstr>A.  They introduce new ideas and press  for a particular issue</vt:lpstr>
      <vt:lpstr>PowerPoint Presentation</vt:lpstr>
      <vt:lpstr>C.  Confusing fact with opinion</vt:lpstr>
      <vt:lpstr>PowerPoint Presentation</vt:lpstr>
      <vt:lpstr>D.  Mass media</vt:lpstr>
      <vt:lpstr>PowerPoint Presentation</vt:lpstr>
      <vt:lpstr>D.  Gathering petitions</vt:lpstr>
      <vt:lpstr>PowerPoint Presentation</vt:lpstr>
      <vt:lpstr>A.  Mixed economy</vt:lpstr>
      <vt:lpstr>PowerPoint Presentation</vt:lpstr>
      <vt:lpstr>A.  Has central ownership of  property and resources</vt:lpstr>
      <vt:lpstr>PowerPoint Presentation</vt:lpstr>
      <vt:lpstr>A.  Makes decisions for the public sector</vt:lpstr>
      <vt:lpstr>PowerPoint Presentation</vt:lpstr>
      <vt:lpstr>B.  Mixed economy</vt:lpstr>
      <vt:lpstr>PowerPoint Presentation</vt:lpstr>
      <vt:lpstr>D.  Central ownership</vt:lpstr>
      <vt:lpstr>PowerPoint Presentation</vt:lpstr>
      <vt:lpstr>B.  Free market</vt:lpstr>
      <vt:lpstr>PowerPoint Presentation</vt:lpstr>
      <vt:lpstr>A.  Opportunity Cost</vt:lpstr>
      <vt:lpstr>PowerPoint Presentation</vt:lpstr>
      <vt:lpstr>B.  incentives</vt:lpstr>
      <vt:lpstr>PowerPoint Presentation</vt:lpstr>
      <vt:lpstr>B.  production </vt:lpstr>
      <vt:lpstr>PowerPoint Presentation</vt:lpstr>
      <vt:lpstr>D.  Supply and demand</vt:lpstr>
      <vt:lpstr>PowerPoint Presentation</vt:lpstr>
      <vt:lpstr>A.  Consumption</vt:lpstr>
      <vt:lpstr>PowerPoint Presentation</vt:lpstr>
      <vt:lpstr>A.  profit</vt:lpstr>
      <vt:lpstr>PowerPoint Presentation</vt:lpstr>
      <vt:lpstr>A.  Consumer sovereignty</vt:lpstr>
      <vt:lpstr>PowerPoint Presentation</vt:lpstr>
      <vt:lpstr>C.  competition</vt:lpstr>
      <vt:lpstr>PowerPoint Presentation</vt:lpstr>
      <vt:lpstr>A.  demand</vt:lpstr>
      <vt:lpstr>PowerPoint Presentation</vt:lpstr>
      <vt:lpstr>B.  supply</vt:lpstr>
      <vt:lpstr>PowerPoint Presentation</vt:lpstr>
      <vt:lpstr>B.  Because they are limited</vt:lpstr>
      <vt:lpstr>PowerPoint Presentation</vt:lpstr>
      <vt:lpstr>B.  produced</vt:lpstr>
      <vt:lpstr>PowerPoint Presentation</vt:lpstr>
      <vt:lpstr>A.  consumed</vt:lpstr>
      <vt:lpstr>PowerPoint Presentation</vt:lpstr>
      <vt:lpstr>A.  Paying interest on deposits</vt:lpstr>
      <vt:lpstr>PowerPoint Presentation</vt:lpstr>
      <vt:lpstr>B.  government</vt:lpstr>
      <vt:lpstr>PowerPoint Presentation</vt:lpstr>
      <vt:lpstr>B.  proprietorship</vt:lpstr>
      <vt:lpstr>PowerPoint Presentation</vt:lpstr>
      <vt:lpstr>A.  partnership</vt:lpstr>
      <vt:lpstr>PowerPoint Presentation</vt:lpstr>
      <vt:lpstr>D.  Corporation</vt:lpstr>
      <vt:lpstr>PowerPoint Presentation</vt:lpstr>
      <vt:lpstr>C.  entrepreneur</vt:lpstr>
      <vt:lpstr>PowerPoint Presentation</vt:lpstr>
      <vt:lpstr>A.  Businesses (producers)</vt:lpstr>
      <vt:lpstr>PowerPoint Presentation</vt:lpstr>
      <vt:lpstr>D.  Individuals (households)</vt:lpstr>
      <vt:lpstr>PowerPoint Presentation</vt:lpstr>
      <vt:lpstr>A.  Promote competition</vt:lpstr>
      <vt:lpstr>PowerPoint Presentation</vt:lpstr>
      <vt:lpstr>D.  CIA</vt:lpstr>
      <vt:lpstr>PowerPoint Presentation</vt:lpstr>
      <vt:lpstr>Environment Protection Agency</vt:lpstr>
      <vt:lpstr>PowerPoint Presentation</vt:lpstr>
      <vt:lpstr>Federal Communications Commission</vt:lpstr>
      <vt:lpstr>PowerPoint Presentation</vt:lpstr>
      <vt:lpstr>Federal Trade Commission</vt:lpstr>
      <vt:lpstr>PowerPoint Presentation</vt:lpstr>
      <vt:lpstr>B.  Public goods and services</vt:lpstr>
      <vt:lpstr>PowerPoint Presentation</vt:lpstr>
      <vt:lpstr>A.  Private financial institution</vt:lpstr>
      <vt:lpstr>PowerPoint Presentation</vt:lpstr>
      <vt:lpstr>A.  loans</vt:lpstr>
      <vt:lpstr>PowerPoint Presentation</vt:lpstr>
      <vt:lpstr>A.  Interaction of supply and  demand</vt:lpstr>
      <vt:lpstr>PowerPoint Presentation</vt:lpstr>
      <vt:lpstr>B.  Who acquires goods and  services</vt:lpstr>
      <vt:lpstr>PowerPoint Presentation</vt:lpstr>
      <vt:lpstr>D.  entrepreneurs</vt:lpstr>
      <vt:lpstr>PowerPoint Presentation</vt:lpstr>
      <vt:lpstr>D.  entrepreneurs</vt:lpstr>
      <vt:lpstr>PowerPoint Presentation</vt:lpstr>
      <vt:lpstr>A.  choice</vt:lpstr>
      <vt:lpstr>PowerPoint Presentation</vt:lpstr>
      <vt:lpstr>C.  price</vt:lpstr>
      <vt:lpstr>PowerPoint Presentation</vt:lpstr>
      <vt:lpstr>B.  Free market</vt:lpstr>
    </vt:vector>
  </TitlesOfParts>
  <Company>Suffolk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Civics</dc:title>
  <dc:creator>paupulley</dc:creator>
  <cp:lastModifiedBy>Phillip C. McGinnis</cp:lastModifiedBy>
  <cp:revision>29</cp:revision>
  <dcterms:created xsi:type="dcterms:W3CDTF">2006-03-20T19:42:32Z</dcterms:created>
  <dcterms:modified xsi:type="dcterms:W3CDTF">2013-05-30T15:54:18Z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0x0101002BE3C3F9E90C884C80050D0F153243D1</vt:lpwstr>
  </property>
</Properties>
</file>